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8"/>
  </p:notesMasterIdLst>
  <p:sldIdLst>
    <p:sldId id="256" r:id="rId2"/>
    <p:sldId id="271" r:id="rId3"/>
    <p:sldId id="258" r:id="rId4"/>
    <p:sldId id="259" r:id="rId5"/>
    <p:sldId id="260" r:id="rId6"/>
    <p:sldId id="272" r:id="rId7"/>
    <p:sldId id="261" r:id="rId8"/>
    <p:sldId id="262" r:id="rId9"/>
    <p:sldId id="263" r:id="rId10"/>
    <p:sldId id="302" r:id="rId11"/>
    <p:sldId id="265" r:id="rId12"/>
    <p:sldId id="303" r:id="rId13"/>
    <p:sldId id="274" r:id="rId14"/>
    <p:sldId id="273" r:id="rId15"/>
    <p:sldId id="267" r:id="rId16"/>
    <p:sldId id="304" r:id="rId17"/>
    <p:sldId id="275" r:id="rId18"/>
    <p:sldId id="277" r:id="rId19"/>
    <p:sldId id="278" r:id="rId20"/>
    <p:sldId id="279" r:id="rId21"/>
    <p:sldId id="280" r:id="rId22"/>
    <p:sldId id="283" r:id="rId23"/>
    <p:sldId id="305" r:id="rId24"/>
    <p:sldId id="286" r:id="rId25"/>
    <p:sldId id="287" r:id="rId26"/>
    <p:sldId id="288" r:id="rId27"/>
    <p:sldId id="291" r:id="rId28"/>
    <p:sldId id="292" r:id="rId29"/>
    <p:sldId id="294" r:id="rId30"/>
    <p:sldId id="295" r:id="rId31"/>
    <p:sldId id="296" r:id="rId32"/>
    <p:sldId id="297" r:id="rId33"/>
    <p:sldId id="298" r:id="rId34"/>
    <p:sldId id="306" r:id="rId35"/>
    <p:sldId id="300" r:id="rId36"/>
    <p:sldId id="301"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22" r:id="rId50"/>
    <p:sldId id="319" r:id="rId51"/>
    <p:sldId id="320" r:id="rId52"/>
    <p:sldId id="321" r:id="rId53"/>
    <p:sldId id="323" r:id="rId54"/>
    <p:sldId id="324" r:id="rId55"/>
    <p:sldId id="325" r:id="rId56"/>
    <p:sldId id="326" r:id="rId57"/>
  </p:sldIdLst>
  <p:sldSz cx="9144000" cy="6858000" type="screen4x3"/>
  <p:notesSz cx="7315200" cy="96012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rginia Gonzalez" initials="V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6" autoAdjust="0"/>
    <p:restoredTop sz="59680" autoAdjust="0"/>
  </p:normalViewPr>
  <p:slideViewPr>
    <p:cSldViewPr>
      <p:cViewPr>
        <p:scale>
          <a:sx n="36" d="100"/>
          <a:sy n="36" d="100"/>
        </p:scale>
        <p:origin x="-1200" y="-88"/>
      </p:cViewPr>
      <p:guideLst>
        <p:guide orient="horz" pos="2160"/>
        <p:guide pos="2880"/>
      </p:guideLst>
    </p:cSldViewPr>
  </p:slideViewPr>
  <p:notesTextViewPr>
    <p:cViewPr>
      <p:scale>
        <a:sx n="1" d="1"/>
        <a:sy n="1" d="1"/>
      </p:scale>
      <p:origin x="0" y="0"/>
    </p:cViewPr>
  </p:notesTextViewPr>
  <p:sorterViewPr>
    <p:cViewPr>
      <p:scale>
        <a:sx n="138" d="100"/>
        <a:sy n="138" d="100"/>
      </p:scale>
      <p:origin x="0" y="143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80B0508-9527-4688-84CC-C3EC17C52580}" type="datetimeFigureOut">
              <a:rPr lang="en-US" smtClean="0"/>
              <a:pPr/>
              <a:t>11/7/2014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457E7FD-D2BC-4462-9ED3-1D0A3F026A62}" type="slidenum">
              <a:rPr lang="en-US" smtClean="0"/>
              <a:pPr/>
              <a:t>‹#›</a:t>
            </a:fld>
            <a:endParaRPr lang="en-US"/>
          </a:p>
        </p:txBody>
      </p:sp>
    </p:spTree>
    <p:extLst>
      <p:ext uri="{BB962C8B-B14F-4D97-AF65-F5344CB8AC3E}">
        <p14:creationId xmlns:p14="http://schemas.microsoft.com/office/powerpoint/2010/main" val="372661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This presentation provides an overview of </a:t>
            </a:r>
            <a:r>
              <a:rPr lang="en-US" i="1" dirty="0" smtClean="0"/>
              <a:t>The</a:t>
            </a:r>
            <a:r>
              <a:rPr lang="en-US" i="1" baseline="0" dirty="0" smtClean="0"/>
              <a:t> Dyslexia Handbook-Revised 2014: Procedures Concerning Dyslexia and Related Disorders</a:t>
            </a:r>
            <a:r>
              <a:rPr lang="en-US" i="0" baseline="0" dirty="0" smtClean="0"/>
              <a:t>.</a:t>
            </a:r>
          </a:p>
          <a:p>
            <a:pPr marL="181240" indent="-181240">
              <a:buFont typeface="Arial" panose="020B0604020202020204" pitchFamily="34" charset="0"/>
              <a:buChar char="•"/>
            </a:pPr>
            <a:endParaRPr lang="en-US" i="0" baseline="0" dirty="0" smtClean="0"/>
          </a:p>
          <a:p>
            <a:pPr marL="181240" indent="-181240">
              <a:buFont typeface="Arial" panose="020B0604020202020204" pitchFamily="34" charset="0"/>
              <a:buChar char="•"/>
            </a:pPr>
            <a:r>
              <a:rPr lang="en-US" b="1" i="0" baseline="0" dirty="0" smtClean="0"/>
              <a:t>NOTE</a:t>
            </a:r>
            <a:r>
              <a:rPr lang="en-US" i="0" baseline="0" dirty="0" smtClean="0"/>
              <a:t>: Advise the participants to bring a copy of the revised handbook</a:t>
            </a:r>
            <a:r>
              <a:rPr lang="en-US" i="1" baseline="0" dirty="0" smtClean="0"/>
              <a:t> </a:t>
            </a:r>
            <a:r>
              <a:rPr lang="en-US" i="0" baseline="0" dirty="0" smtClean="0"/>
              <a:t>to the presentation. The handbook will serve as the handout for the presentation. The participants may download and print a copy from the Region 10 ESC Dyslexia webpage:  http://www.region10.org/dyslexia/index/</a:t>
            </a:r>
          </a:p>
          <a:p>
            <a:endParaRPr lang="en-US" i="1"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1</a:t>
            </a:fld>
            <a:endParaRPr lang="en-US"/>
          </a:p>
        </p:txBody>
      </p:sp>
    </p:spTree>
    <p:extLst>
      <p:ext uri="{BB962C8B-B14F-4D97-AF65-F5344CB8AC3E}">
        <p14:creationId xmlns:p14="http://schemas.microsoft.com/office/powerpoint/2010/main" val="4032183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a:t>
            </a:r>
            <a:r>
              <a:rPr lang="en-US" baseline="0" dirty="0" smtClean="0"/>
              <a:t> sources are provided at the end of each section, and all resources are included in the bibliography (Appendix F).</a:t>
            </a: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10</a:t>
            </a:fld>
            <a:endParaRPr lang="en-US"/>
          </a:p>
        </p:txBody>
      </p:sp>
    </p:spTree>
    <p:extLst>
      <p:ext uri="{BB962C8B-B14F-4D97-AF65-F5344CB8AC3E}">
        <p14:creationId xmlns:p14="http://schemas.microsoft.com/office/powerpoint/2010/main" val="136729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information comes directly from page 9 of </a:t>
            </a:r>
            <a:r>
              <a:rPr lang="en-US" i="0" baseline="0" dirty="0" smtClean="0"/>
              <a:t>the handbook</a:t>
            </a:r>
            <a:r>
              <a:rPr lang="en-US" baseline="0" dirty="0" smtClean="0"/>
              <a:t>. The main idea at this point is to convey the message that research continues to broaden our understanding of dyslexia and response to treatment. </a:t>
            </a:r>
          </a:p>
          <a:p>
            <a:endParaRPr lang="en-US" baseline="0" dirty="0" smtClean="0"/>
          </a:p>
        </p:txBody>
      </p:sp>
      <p:sp>
        <p:nvSpPr>
          <p:cNvPr id="4" name="Slide Number Placeholder 3"/>
          <p:cNvSpPr>
            <a:spLocks noGrp="1"/>
          </p:cNvSpPr>
          <p:nvPr>
            <p:ph type="sldNum" sz="quarter" idx="10"/>
          </p:nvPr>
        </p:nvSpPr>
        <p:spPr/>
        <p:txBody>
          <a:bodyPr/>
          <a:lstStyle/>
          <a:p>
            <a:fld id="{B457E7FD-D2BC-4462-9ED3-1D0A3F026A62}" type="slidenum">
              <a:rPr lang="en-US" smtClean="0"/>
              <a:pPr/>
              <a:t>11</a:t>
            </a:fld>
            <a:endParaRPr lang="en-US"/>
          </a:p>
        </p:txBody>
      </p:sp>
    </p:spTree>
    <p:extLst>
      <p:ext uri="{BB962C8B-B14F-4D97-AF65-F5344CB8AC3E}">
        <p14:creationId xmlns:p14="http://schemas.microsoft.com/office/powerpoint/2010/main" val="121241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aseline="0" dirty="0" smtClean="0"/>
              <a:t>You will want to restate the following from page 9 of the handbook: “If the following behaviors are unexpected for an individual’s age, educational level, or cognitive abilities, they may be risk factors associated with dyslexia. A student with dyslexia usually exhibits several of these behaviors that persist over time and interfere with his/her learning.” It is important to note that a family history of dyslexia may be present and that recent studies reveal that reading disabilities are strongly determined by genetic predispositions.</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Direct the participants to pages 9–11 to review common risk factors associated with dyslexia at the various grade levels.</a:t>
            </a: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12</a:t>
            </a:fld>
            <a:endParaRPr lang="en-US"/>
          </a:p>
        </p:txBody>
      </p:sp>
    </p:spTree>
    <p:extLst>
      <p:ext uri="{BB962C8B-B14F-4D97-AF65-F5344CB8AC3E}">
        <p14:creationId xmlns:p14="http://schemas.microsoft.com/office/powerpoint/2010/main" val="121241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This</a:t>
            </a:r>
            <a:r>
              <a:rPr lang="en-US" baseline="0" dirty="0" smtClean="0"/>
              <a:t> information comes directly from page 11 of </a:t>
            </a:r>
            <a:r>
              <a:rPr lang="en-US" i="0" baseline="0" dirty="0" smtClean="0"/>
              <a:t>the handbook</a:t>
            </a:r>
            <a:r>
              <a:rPr lang="en-US" baseline="0" dirty="0" smtClean="0"/>
              <a:t>. Direct the participants to locate the section titled “Associated Academic Difficulties and Other Conditions,” on page 11 of the handbook.</a:t>
            </a:r>
          </a:p>
          <a:p>
            <a:endParaRPr lang="en-US" baseline="0" dirty="0" smtClean="0"/>
          </a:p>
          <a:p>
            <a:pPr marL="181240" indent="-181240" defTabSz="966612">
              <a:buFont typeface="Arial" panose="020B0604020202020204" pitchFamily="34" charset="0"/>
              <a:buChar char="•"/>
              <a:defRPr/>
            </a:pPr>
            <a:r>
              <a:rPr lang="en-US" baseline="0" dirty="0" smtClean="0"/>
              <a:t>Allow participants to read </a:t>
            </a:r>
            <a:r>
              <a:rPr lang="en-US" b="1" baseline="0" dirty="0" smtClean="0"/>
              <a:t>Associated Academic Difficulties and Other Conditions</a:t>
            </a:r>
            <a:r>
              <a:rPr lang="en-US" baseline="0" dirty="0" smtClean="0"/>
              <a:t> and share their thoughts with their group. Have participants read and discuss the paragraphs on page 11 and use as much time as needed for clarification (approximately five minutes).</a:t>
            </a:r>
          </a:p>
        </p:txBody>
      </p:sp>
      <p:sp>
        <p:nvSpPr>
          <p:cNvPr id="4" name="Slide Number Placeholder 3"/>
          <p:cNvSpPr>
            <a:spLocks noGrp="1"/>
          </p:cNvSpPr>
          <p:nvPr>
            <p:ph type="sldNum" sz="quarter" idx="10"/>
          </p:nvPr>
        </p:nvSpPr>
        <p:spPr/>
        <p:txBody>
          <a:bodyPr/>
          <a:lstStyle/>
          <a:p>
            <a:fld id="{B457E7FD-D2BC-4462-9ED3-1D0A3F026A62}" type="slidenum">
              <a:rPr lang="en-US" smtClean="0"/>
              <a:pPr/>
              <a:t>13</a:t>
            </a:fld>
            <a:endParaRPr lang="en-US"/>
          </a:p>
        </p:txBody>
      </p:sp>
    </p:spTree>
    <p:extLst>
      <p:ext uri="{BB962C8B-B14F-4D97-AF65-F5344CB8AC3E}">
        <p14:creationId xmlns:p14="http://schemas.microsoft.com/office/powerpoint/2010/main" val="3770275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This is the title slide</a:t>
            </a:r>
            <a:r>
              <a:rPr lang="en-US" baseline="0" dirty="0" smtClean="0"/>
              <a:t> for Chapter II.  </a:t>
            </a:r>
            <a:endParaRPr lang="en-US" dirty="0" smtClean="0"/>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14</a:t>
            </a:fld>
            <a:endParaRPr lang="en-US"/>
          </a:p>
        </p:txBody>
      </p:sp>
    </p:spTree>
    <p:extLst>
      <p:ext uri="{BB962C8B-B14F-4D97-AF65-F5344CB8AC3E}">
        <p14:creationId xmlns:p14="http://schemas.microsoft.com/office/powerpoint/2010/main" val="3008548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The</a:t>
            </a:r>
            <a:r>
              <a:rPr lang="en-US" baseline="0" dirty="0" smtClean="0"/>
              <a:t> participants will “jigsaw” pages 13–15 of the handbook. Divide participants into groups of six for this activity. Once there are 6 participants per group, two participants from each group will work on one of the three pages and report out to their group. This activity may require 20–30 minutes to allow participants time to read and share with their group.</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Have each group report out to the whole group key points from each of the three pages. Key points should include early identification, response to intervention and the delay of an evaluation, district procedures for parent’s request to evaluate, and the laws outlined in Figure 2.1.</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These pages will prepare the participants for the next section titled </a:t>
            </a:r>
            <a:r>
              <a:rPr lang="en-US" b="1" baseline="0" dirty="0" smtClean="0"/>
              <a:t>Procedures for Assessment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15</a:t>
            </a:fld>
            <a:endParaRPr lang="en-US"/>
          </a:p>
        </p:txBody>
      </p:sp>
    </p:spTree>
    <p:extLst>
      <p:ext uri="{BB962C8B-B14F-4D97-AF65-F5344CB8AC3E}">
        <p14:creationId xmlns:p14="http://schemas.microsoft.com/office/powerpoint/2010/main" val="1464583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Direct the participants to page 16</a:t>
            </a:r>
            <a:r>
              <a:rPr lang="en-US" baseline="0" dirty="0" smtClean="0"/>
              <a:t> of </a:t>
            </a:r>
            <a:r>
              <a:rPr lang="en-US" i="0" baseline="0" dirty="0" smtClean="0"/>
              <a:t>the handbook.</a:t>
            </a:r>
            <a:r>
              <a:rPr lang="en-US" baseline="0" dirty="0" smtClean="0"/>
              <a:t> Read and discuss each of the bullets listed on the slide and how they relate to the assessment process for the identification of dyslexia.</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Have participants locate in their handbooks and highlight the information from each bullet as it is discussed. </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16</a:t>
            </a:fld>
            <a:endParaRPr lang="en-US"/>
          </a:p>
        </p:txBody>
      </p:sp>
    </p:spTree>
    <p:extLst>
      <p:ext uri="{BB962C8B-B14F-4D97-AF65-F5344CB8AC3E}">
        <p14:creationId xmlns:p14="http://schemas.microsoft.com/office/powerpoint/2010/main" val="172750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information is found on page 16 of </a:t>
            </a:r>
            <a:r>
              <a:rPr lang="en-US" i="0" dirty="0" smtClean="0"/>
              <a:t>the</a:t>
            </a:r>
            <a:r>
              <a:rPr lang="en-US" i="0" baseline="0" dirty="0" smtClean="0"/>
              <a:t> handbook</a:t>
            </a:r>
            <a:r>
              <a:rPr lang="en-US" dirty="0" smtClean="0"/>
              <a:t>. </a:t>
            </a:r>
          </a:p>
          <a:p>
            <a:pPr marL="181240" indent="-181240">
              <a:buFont typeface="Arial" panose="020B0604020202020204" pitchFamily="34" charset="0"/>
              <a:buChar char="•"/>
            </a:pPr>
            <a:endParaRPr lang="en-US"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17</a:t>
            </a:fld>
            <a:endParaRPr lang="en-US"/>
          </a:p>
        </p:txBody>
      </p:sp>
    </p:spTree>
    <p:extLst>
      <p:ext uri="{BB962C8B-B14F-4D97-AF65-F5344CB8AC3E}">
        <p14:creationId xmlns:p14="http://schemas.microsoft.com/office/powerpoint/2010/main" val="187003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Discuss</a:t>
            </a:r>
            <a:r>
              <a:rPr lang="en-US" baseline="0" dirty="0" smtClean="0"/>
              <a:t> when and what kind of cumulative data school districts collect as indicated in Figure 2.2 on page 17 and Figure 2.3 on page 18 of </a:t>
            </a:r>
            <a:r>
              <a:rPr lang="en-US" i="0" baseline="0" dirty="0" smtClean="0"/>
              <a:t>the handbook</a:t>
            </a:r>
            <a:r>
              <a:rPr lang="en-US" i="1" baseline="0" dirty="0" smtClean="0"/>
              <a:t>.</a:t>
            </a:r>
          </a:p>
          <a:p>
            <a:pPr marL="181240" indent="-181240">
              <a:buFont typeface="Arial" panose="020B0604020202020204" pitchFamily="34" charset="0"/>
              <a:buChar char="•"/>
            </a:pPr>
            <a:endParaRPr lang="en-US" i="1" baseline="0" dirty="0" smtClean="0"/>
          </a:p>
          <a:p>
            <a:pPr marL="181240" indent="-181240">
              <a:buFont typeface="Arial" panose="020B0604020202020204" pitchFamily="34" charset="0"/>
              <a:buChar char="•"/>
            </a:pPr>
            <a:r>
              <a:rPr lang="en-US" i="0" baseline="0" dirty="0" smtClean="0"/>
              <a:t>Direct the participants to locate sections titled </a:t>
            </a:r>
            <a:r>
              <a:rPr lang="en-US" i="1" baseline="0" dirty="0" smtClean="0"/>
              <a:t>Environmental and Socioeconomic Factors </a:t>
            </a:r>
            <a:r>
              <a:rPr lang="en-US" i="0" baseline="0" dirty="0" smtClean="0"/>
              <a:t>and </a:t>
            </a:r>
            <a:r>
              <a:rPr lang="en-US" i="1" baseline="0" dirty="0" smtClean="0"/>
              <a:t>Language Proficiency </a:t>
            </a:r>
            <a:r>
              <a:rPr lang="en-US" i="0" baseline="0" dirty="0" smtClean="0"/>
              <a:t>on page 17 of the handbook. This is additional information for consideration as school districts collect data on students.</a:t>
            </a:r>
          </a:p>
          <a:p>
            <a:pPr marL="181240" indent="-181240">
              <a:buFont typeface="Arial" panose="020B0604020202020204" pitchFamily="34" charset="0"/>
              <a:buChar char="•"/>
            </a:pPr>
            <a:endParaRPr lang="en-US" i="0" baseline="0" dirty="0" smtClean="0"/>
          </a:p>
          <a:p>
            <a:pPr marL="181240" indent="-181240">
              <a:buFont typeface="Arial" panose="020B0604020202020204" pitchFamily="34" charset="0"/>
              <a:buChar char="•"/>
            </a:pPr>
            <a:endParaRPr lang="en-US" i="0" baseline="0" dirty="0" smtClean="0"/>
          </a:p>
          <a:p>
            <a:pPr marL="181240" indent="-181240">
              <a:buFont typeface="Arial" panose="020B0604020202020204" pitchFamily="34" charset="0"/>
              <a:buChar char="•"/>
            </a:pPr>
            <a:endParaRPr lang="en-US" i="1" baseline="0" dirty="0" smtClean="0"/>
          </a:p>
          <a:p>
            <a:pPr marL="181240" indent="-181240">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18</a:t>
            </a:fld>
            <a:endParaRPr lang="en-US"/>
          </a:p>
        </p:txBody>
      </p:sp>
    </p:spTree>
    <p:extLst>
      <p:ext uri="{BB962C8B-B14F-4D97-AF65-F5344CB8AC3E}">
        <p14:creationId xmlns:p14="http://schemas.microsoft.com/office/powerpoint/2010/main" val="182096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Direct the participants to the section</a:t>
            </a:r>
            <a:r>
              <a:rPr lang="en-US" baseline="0" dirty="0" smtClean="0"/>
              <a:t> titled </a:t>
            </a:r>
            <a:r>
              <a:rPr lang="en-US" b="0" i="1" baseline="0" dirty="0" smtClean="0"/>
              <a:t>Formal Assessment </a:t>
            </a:r>
            <a:r>
              <a:rPr lang="en-US" baseline="0" dirty="0" smtClean="0"/>
              <a:t>found on page 18 of the handbook. </a:t>
            </a:r>
            <a:endParaRPr lang="en-US" dirty="0" smtClean="0"/>
          </a:p>
          <a:p>
            <a:endParaRPr lang="en-US" i="0" baseline="0" dirty="0" smtClean="0"/>
          </a:p>
          <a:p>
            <a:pPr marL="181240" indent="-181240">
              <a:buFont typeface="Arial" panose="020B0604020202020204" pitchFamily="34" charset="0"/>
              <a:buChar char="•"/>
            </a:pPr>
            <a:r>
              <a:rPr lang="en-US" i="0" baseline="0" dirty="0" smtClean="0"/>
              <a:t>Suggest that participants highlight key phrases such as </a:t>
            </a:r>
            <a:r>
              <a:rPr lang="en-US" i="1" baseline="0" dirty="0" smtClean="0"/>
              <a:t>individualized assessment, pattern of evidence, strengths and weaknesses</a:t>
            </a:r>
            <a:r>
              <a:rPr lang="en-US" i="0" baseline="0" dirty="0" smtClean="0"/>
              <a:t>, and look beyond scores on standardized assessments. This paragraph provides clarification for a formal assessment.</a:t>
            </a:r>
            <a:endParaRPr lang="en-US" i="1"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19</a:t>
            </a:fld>
            <a:endParaRPr lang="en-US"/>
          </a:p>
        </p:txBody>
      </p:sp>
    </p:spTree>
    <p:extLst>
      <p:ext uri="{BB962C8B-B14F-4D97-AF65-F5344CB8AC3E}">
        <p14:creationId xmlns:p14="http://schemas.microsoft.com/office/powerpoint/2010/main" val="69944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This quote introduces</a:t>
            </a:r>
            <a:r>
              <a:rPr lang="en-US" baseline="0" dirty="0" smtClean="0"/>
              <a:t> the Foreword</a:t>
            </a:r>
            <a:r>
              <a:rPr lang="en-US" dirty="0" smtClean="0"/>
              <a:t> on page 3</a:t>
            </a:r>
            <a:r>
              <a:rPr lang="en-US" baseline="0" dirty="0" smtClean="0"/>
              <a:t> </a:t>
            </a:r>
            <a:r>
              <a:rPr lang="en-US" dirty="0" smtClean="0"/>
              <a:t>of the </a:t>
            </a:r>
            <a:r>
              <a:rPr lang="en-US" i="0" baseline="0" dirty="0" smtClean="0"/>
              <a:t>handbook</a:t>
            </a:r>
            <a:r>
              <a:rPr lang="en-US" baseline="0" dirty="0" smtClean="0"/>
              <a:t>. </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This slide highlights Texas’s long history of supporting the fundamental skill of reading. Direct the participants to the second paragraph on page 3 as you restate the focus on early identification and intervention for children experiencing reading difficulties. </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Direct the participants to the last sentence of longest paragraph and restate the sentence: “This handbook replaces all previous handbooks and guidelines.”</a:t>
            </a:r>
          </a:p>
          <a:p>
            <a:endParaRPr lang="en-US" baseline="0" dirty="0" smtClean="0"/>
          </a:p>
        </p:txBody>
      </p:sp>
      <p:sp>
        <p:nvSpPr>
          <p:cNvPr id="4" name="Slide Number Placeholder 3"/>
          <p:cNvSpPr>
            <a:spLocks noGrp="1"/>
          </p:cNvSpPr>
          <p:nvPr>
            <p:ph type="sldNum" sz="quarter" idx="10"/>
          </p:nvPr>
        </p:nvSpPr>
        <p:spPr/>
        <p:txBody>
          <a:bodyPr/>
          <a:lstStyle/>
          <a:p>
            <a:fld id="{B457E7FD-D2BC-4462-9ED3-1D0A3F026A62}" type="slidenum">
              <a:rPr lang="en-US" smtClean="0"/>
              <a:pPr/>
              <a:t>2</a:t>
            </a:fld>
            <a:endParaRPr lang="en-US"/>
          </a:p>
        </p:txBody>
      </p:sp>
    </p:spTree>
    <p:extLst>
      <p:ext uri="{BB962C8B-B14F-4D97-AF65-F5344CB8AC3E}">
        <p14:creationId xmlns:p14="http://schemas.microsoft.com/office/powerpoint/2010/main" val="171814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smtClean="0"/>
              <a:t>Direct the participants to</a:t>
            </a:r>
            <a:r>
              <a:rPr lang="en-US" baseline="0" dirty="0" smtClean="0"/>
              <a:t> each of the italicized </a:t>
            </a:r>
            <a:r>
              <a:rPr lang="en-US" dirty="0" smtClean="0"/>
              <a:t>sections under the </a:t>
            </a:r>
            <a:r>
              <a:rPr lang="en-US" b="1" dirty="0" smtClean="0"/>
              <a:t>Formal</a:t>
            </a:r>
            <a:r>
              <a:rPr lang="en-US" b="1" baseline="0" dirty="0" smtClean="0"/>
              <a:t> Assessment </a:t>
            </a:r>
            <a:r>
              <a:rPr lang="en-US" baseline="0" dirty="0" smtClean="0"/>
              <a:t>heading pages 18–20 of </a:t>
            </a:r>
            <a:r>
              <a:rPr lang="en-US" i="0" baseline="0" dirty="0" smtClean="0"/>
              <a:t>the handbook</a:t>
            </a:r>
            <a:r>
              <a:rPr lang="en-US" baseline="0" dirty="0" smtClean="0"/>
              <a:t>. </a:t>
            </a:r>
          </a:p>
          <a:p>
            <a:pPr marL="181240" indent="-181240" defTabSz="966612">
              <a:buFont typeface="Arial" panose="020B0604020202020204" pitchFamily="34" charset="0"/>
              <a:buChar char="•"/>
              <a:defRPr/>
            </a:pPr>
            <a:endParaRPr lang="en-US" baseline="0" dirty="0" smtClean="0"/>
          </a:p>
          <a:p>
            <a:pPr marL="181240" indent="-181240" defTabSz="966612">
              <a:buFont typeface="Arial" panose="020B0604020202020204" pitchFamily="34" charset="0"/>
              <a:buChar char="•"/>
              <a:defRPr/>
            </a:pPr>
            <a:r>
              <a:rPr lang="en-US" baseline="0" dirty="0" smtClean="0"/>
              <a:t>Discuss the bullets under each of the italicized sections, spending as much time as needed for clarification (approximately five minutes).</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457E7FD-D2BC-4462-9ED3-1D0A3F026A62}" type="slidenum">
              <a:rPr lang="en-US" smtClean="0"/>
              <a:pPr/>
              <a:t>20</a:t>
            </a:fld>
            <a:endParaRPr lang="en-US"/>
          </a:p>
        </p:txBody>
      </p:sp>
    </p:spTree>
    <p:extLst>
      <p:ext uri="{BB962C8B-B14F-4D97-AF65-F5344CB8AC3E}">
        <p14:creationId xmlns:p14="http://schemas.microsoft.com/office/powerpoint/2010/main" val="1739743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Direct the participants to the information found in </a:t>
            </a:r>
            <a:r>
              <a:rPr lang="en-US" b="1" dirty="0" smtClean="0"/>
              <a:t>Figure 2.4 Areas for Assessment </a:t>
            </a:r>
            <a:r>
              <a:rPr lang="en-US" dirty="0" smtClean="0"/>
              <a:t>on page 21 of </a:t>
            </a:r>
            <a:r>
              <a:rPr lang="en-US" i="0" dirty="0" smtClean="0"/>
              <a:t>the</a:t>
            </a:r>
            <a:r>
              <a:rPr lang="en-US" i="0" baseline="0" dirty="0" smtClean="0"/>
              <a:t> handbook.</a:t>
            </a:r>
            <a:r>
              <a:rPr lang="en-US" i="1" dirty="0" smtClean="0"/>
              <a:t> </a:t>
            </a:r>
          </a:p>
          <a:p>
            <a:pPr marL="181240" indent="-181240">
              <a:buFont typeface="Arial" panose="020B0604020202020204" pitchFamily="34" charset="0"/>
              <a:buChar char="•"/>
            </a:pPr>
            <a:endParaRPr lang="en-US" i="1" dirty="0" smtClean="0"/>
          </a:p>
          <a:p>
            <a:pPr marL="181240" indent="-181240" defTabSz="966612">
              <a:buFont typeface="Arial" panose="020B0604020202020204" pitchFamily="34" charset="0"/>
              <a:buChar char="•"/>
              <a:defRPr/>
            </a:pPr>
            <a:r>
              <a:rPr lang="en-US" baseline="0" dirty="0" smtClean="0"/>
              <a:t>Discuss the bullets under each of the 3 areas for assessment, spending as much time as needed for clarification (approximately five minutes).</a:t>
            </a:r>
            <a:endParaRPr lang="en-US" dirty="0" smtClean="0"/>
          </a:p>
          <a:p>
            <a:endParaRPr lang="en-US" i="1"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21</a:t>
            </a:fld>
            <a:endParaRPr lang="en-US"/>
          </a:p>
        </p:txBody>
      </p:sp>
    </p:spTree>
    <p:extLst>
      <p:ext uri="{BB962C8B-B14F-4D97-AF65-F5344CB8AC3E}">
        <p14:creationId xmlns:p14="http://schemas.microsoft.com/office/powerpoint/2010/main" val="308202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information is found on page 21 of </a:t>
            </a:r>
            <a:r>
              <a:rPr lang="en-US" i="0" dirty="0" smtClean="0"/>
              <a:t>the</a:t>
            </a:r>
            <a:r>
              <a:rPr lang="en-US" i="0" baseline="0" dirty="0" smtClean="0"/>
              <a:t> handbook</a:t>
            </a:r>
            <a:r>
              <a:rPr lang="en-US" i="1" dirty="0" smtClean="0"/>
              <a:t>.</a:t>
            </a:r>
            <a:endParaRPr lang="en-US" i="1"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22</a:t>
            </a:fld>
            <a:endParaRPr lang="en-US"/>
          </a:p>
        </p:txBody>
      </p:sp>
    </p:spTree>
    <p:extLst>
      <p:ext uri="{BB962C8B-B14F-4D97-AF65-F5344CB8AC3E}">
        <p14:creationId xmlns:p14="http://schemas.microsoft.com/office/powerpoint/2010/main" val="2637462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aseline="0" dirty="0" smtClean="0"/>
              <a:t>It is critical to understand the information on page 22 before attempting to identify dyslexia. This page poses additional factors to consider when reviewing and interpreting the data collected and assessments administered during the evaluation process.</a:t>
            </a:r>
          </a:p>
          <a:p>
            <a:pPr marL="181240" indent="-181240">
              <a:buFont typeface="Arial" panose="020B0604020202020204" pitchFamily="34" charset="0"/>
              <a:buChar char="•"/>
            </a:pPr>
            <a:endParaRPr lang="en-US" baseline="0" dirty="0" smtClean="0"/>
          </a:p>
          <a:p>
            <a:pPr marL="181240" indent="-181240" defTabSz="966612">
              <a:buFont typeface="Arial" panose="020B0604020202020204" pitchFamily="34" charset="0"/>
              <a:buChar char="•"/>
              <a:defRPr/>
            </a:pPr>
            <a:r>
              <a:rPr lang="en-US" baseline="0" dirty="0" smtClean="0"/>
              <a:t>Have participants read and discuss the paragraphs on page 22 and use as much time as needed for clarification (approximately ten minutes). </a:t>
            </a:r>
            <a:endParaRPr lang="en-US" dirty="0" smtClean="0"/>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23</a:t>
            </a:fld>
            <a:endParaRPr lang="en-US"/>
          </a:p>
        </p:txBody>
      </p:sp>
    </p:spTree>
    <p:extLst>
      <p:ext uri="{BB962C8B-B14F-4D97-AF65-F5344CB8AC3E}">
        <p14:creationId xmlns:p14="http://schemas.microsoft.com/office/powerpoint/2010/main" val="855320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Be sure to keep in mind the information on this slide is referring to dyslexia identification under Section 504.</a:t>
            </a:r>
          </a:p>
          <a:p>
            <a:pPr marL="181240" indent="-181240">
              <a:buFont typeface="Arial" panose="020B0604020202020204" pitchFamily="34" charset="0"/>
              <a:buChar char="•"/>
            </a:pPr>
            <a:endParaRPr lang="en-US" dirty="0" smtClean="0"/>
          </a:p>
          <a:p>
            <a:pPr marL="181240" indent="-181240">
              <a:buFont typeface="Arial" panose="020B0604020202020204" pitchFamily="34" charset="0"/>
              <a:buChar char="•"/>
            </a:pPr>
            <a:r>
              <a:rPr lang="en-US" dirty="0" smtClean="0"/>
              <a:t>Be sure to direct participants to Figure 2.5 on page 23 of</a:t>
            </a:r>
            <a:r>
              <a:rPr lang="en-US" baseline="0" dirty="0" smtClean="0"/>
              <a:t> the handbook</a:t>
            </a:r>
            <a:r>
              <a:rPr lang="en-US" dirty="0" smtClean="0"/>
              <a:t>. </a:t>
            </a:r>
            <a:endParaRPr lang="en-US" b="1"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24</a:t>
            </a:fld>
            <a:endParaRPr lang="en-US"/>
          </a:p>
        </p:txBody>
      </p:sp>
    </p:spTree>
    <p:extLst>
      <p:ext uri="{BB962C8B-B14F-4D97-AF65-F5344CB8AC3E}">
        <p14:creationId xmlns:p14="http://schemas.microsoft.com/office/powerpoint/2010/main" val="1186979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At times,</a:t>
            </a:r>
            <a:r>
              <a:rPr lang="en-US" baseline="0" dirty="0" smtClean="0"/>
              <a:t> students will display additional factors complicating their dyslexia or may be unable to make a sufficient rate of academic progress (assuming fidelity to instruction/intervention is maintained) and will require more support than what is available through the general education dyslexia program. </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Once a student is referred through IDEA, all procedures are conducted by the ARD committee. </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Click on the picture to access the Legal Framework housed on the Region 18 ESC webpages. </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25</a:t>
            </a:fld>
            <a:endParaRPr lang="en-US"/>
          </a:p>
        </p:txBody>
      </p:sp>
    </p:spTree>
    <p:extLst>
      <p:ext uri="{BB962C8B-B14F-4D97-AF65-F5344CB8AC3E}">
        <p14:creationId xmlns:p14="http://schemas.microsoft.com/office/powerpoint/2010/main" val="1783538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smtClean="0"/>
              <a:t>This information is found on page 24 of</a:t>
            </a:r>
            <a:r>
              <a:rPr lang="en-US" baseline="0" dirty="0" smtClean="0"/>
              <a:t> the handbook. Direct the participants to locate </a:t>
            </a:r>
            <a:r>
              <a:rPr lang="en-US" b="1" baseline="0" dirty="0" smtClean="0"/>
              <a:t>Reevaluation for Dyslexia Identification and Accommodations </a:t>
            </a:r>
            <a:r>
              <a:rPr lang="en-US" b="0" baseline="0" dirty="0" smtClean="0"/>
              <a:t>for discussion</a:t>
            </a:r>
            <a:r>
              <a:rPr lang="en-US" baseline="0" dirty="0" smtClean="0"/>
              <a:t>.</a:t>
            </a:r>
          </a:p>
          <a:p>
            <a:pPr marL="181240" indent="-181240" defTabSz="966612">
              <a:buFont typeface="Arial" panose="020B0604020202020204" pitchFamily="34" charset="0"/>
              <a:buChar char="•"/>
              <a:defRPr/>
            </a:pPr>
            <a:endParaRPr lang="en-US" baseline="0" dirty="0" smtClean="0"/>
          </a:p>
          <a:p>
            <a:pPr marL="181240" indent="-181240" defTabSz="966612">
              <a:buFont typeface="Arial" panose="020B0604020202020204" pitchFamily="34" charset="0"/>
              <a:buChar char="•"/>
              <a:defRPr/>
            </a:pPr>
            <a:r>
              <a:rPr lang="en-US" baseline="0" dirty="0" smtClean="0"/>
              <a:t>Have participants read and discuss the paragraph on page 24 and use as much time as needed for clarification (approximately five minutes).</a:t>
            </a:r>
          </a:p>
          <a:p>
            <a:pPr defTabSz="966612">
              <a:defRPr/>
            </a:pPr>
            <a:endParaRPr lang="en-US"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26</a:t>
            </a:fld>
            <a:endParaRPr lang="en-US"/>
          </a:p>
        </p:txBody>
      </p:sp>
    </p:spTree>
    <p:extLst>
      <p:ext uri="{BB962C8B-B14F-4D97-AF65-F5344CB8AC3E}">
        <p14:creationId xmlns:p14="http://schemas.microsoft.com/office/powerpoint/2010/main" val="1003073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This is the title slide</a:t>
            </a:r>
            <a:r>
              <a:rPr lang="en-US" baseline="0" dirty="0" smtClean="0"/>
              <a:t> for Chapter III. </a:t>
            </a:r>
            <a:endParaRPr lang="en-US" dirty="0" smtClean="0"/>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27</a:t>
            </a:fld>
            <a:endParaRPr lang="en-US"/>
          </a:p>
        </p:txBody>
      </p:sp>
    </p:spTree>
    <p:extLst>
      <p:ext uri="{BB962C8B-B14F-4D97-AF65-F5344CB8AC3E}">
        <p14:creationId xmlns:p14="http://schemas.microsoft.com/office/powerpoint/2010/main" val="3571410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Direct the participants to page 26 of the handbook, and have them highlight TEC §38.003(b).</a:t>
            </a:r>
          </a:p>
          <a:p>
            <a:pPr marL="181240" indent="-18124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28</a:t>
            </a:fld>
            <a:endParaRPr lang="en-US"/>
          </a:p>
        </p:txBody>
      </p:sp>
    </p:spTree>
    <p:extLst>
      <p:ext uri="{BB962C8B-B14F-4D97-AF65-F5344CB8AC3E}">
        <p14:creationId xmlns:p14="http://schemas.microsoft.com/office/powerpoint/2010/main" val="92025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Direct the participants to page 26 of the handbook, and have them highlight 19 TAC §74.28(c).</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29</a:t>
            </a:fld>
            <a:endParaRPr lang="en-US"/>
          </a:p>
        </p:txBody>
      </p:sp>
    </p:spTree>
    <p:extLst>
      <p:ext uri="{BB962C8B-B14F-4D97-AF65-F5344CB8AC3E}">
        <p14:creationId xmlns:p14="http://schemas.microsoft.com/office/powerpoint/2010/main" val="9202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aseline="0" dirty="0" smtClean="0"/>
              <a:t>While some participants will notice several differences from the 2010 handbook, this presentation is not a side-by-side comparison, as the format has been dramatically changed and does not lend itself to a side-by-side comparison. </a:t>
            </a:r>
            <a:r>
              <a:rPr lang="en-US" dirty="0" smtClean="0"/>
              <a:t>This activity</a:t>
            </a:r>
            <a:r>
              <a:rPr lang="en-US" baseline="0" dirty="0" smtClean="0"/>
              <a:t> will provide the participants an opportunity to become familiar with how the handbook is set up. </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Group at least five participants per table for this activity. Provide one envelope per table. Allow 15–20 minutes for this activity.</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1" baseline="0" dirty="0" smtClean="0"/>
              <a:t>Note</a:t>
            </a:r>
            <a:r>
              <a:rPr lang="en-US" baseline="0" dirty="0" smtClean="0"/>
              <a:t>: You will need to prepare this activity in advance of the training. You will need one envelope and five index cards per envelope for each group of participants. Each index card will have directions for the participants to locate parts of the handbook. Each index card contains the following information:</a:t>
            </a:r>
          </a:p>
          <a:p>
            <a:pPr marL="664546" lvl="1" indent="-181240">
              <a:buFont typeface="Arial" panose="020B0604020202020204" pitchFamily="34" charset="0"/>
              <a:buChar char="•"/>
            </a:pPr>
            <a:r>
              <a:rPr lang="en-US" baseline="0" dirty="0" smtClean="0"/>
              <a:t>Card 1 – “Locate the “Copyright Notice” and be prepared to discuss with your group.”</a:t>
            </a:r>
          </a:p>
          <a:p>
            <a:pPr marL="664546" lvl="1" indent="-181240">
              <a:buFont typeface="Arial" panose="020B0604020202020204" pitchFamily="34" charset="0"/>
              <a:buChar char="•"/>
            </a:pPr>
            <a:r>
              <a:rPr lang="en-US" baseline="0" dirty="0" smtClean="0"/>
              <a:t>Card 2 – “Locate the “Table of Contents” and be prepared to discuss with your group.”</a:t>
            </a:r>
          </a:p>
          <a:p>
            <a:pPr marL="664546" lvl="1" indent="-181240">
              <a:buFont typeface="Arial" panose="020B0604020202020204" pitchFamily="34" charset="0"/>
              <a:buChar char="•"/>
            </a:pPr>
            <a:r>
              <a:rPr lang="en-US" baseline="0" dirty="0" smtClean="0"/>
              <a:t>Card 3 – “Locate the “Dyslexia Hotline” and be prepared to share the location with your group.”</a:t>
            </a:r>
          </a:p>
          <a:p>
            <a:pPr marL="664546" lvl="1" indent="-181240">
              <a:buFont typeface="Arial" panose="020B0604020202020204" pitchFamily="34" charset="0"/>
              <a:buChar char="•"/>
            </a:pPr>
            <a:r>
              <a:rPr lang="en-US" baseline="0" dirty="0" smtClean="0"/>
              <a:t>Card 4 – “Locate the “Preface” and be prepared to discuss the legislation from the 82</a:t>
            </a:r>
            <a:r>
              <a:rPr lang="en-US" baseline="30000" dirty="0" smtClean="0"/>
              <a:t>nd</a:t>
            </a:r>
            <a:r>
              <a:rPr lang="en-US" baseline="0" dirty="0" smtClean="0"/>
              <a:t> and 83</a:t>
            </a:r>
            <a:r>
              <a:rPr lang="en-US" baseline="30000" dirty="0" smtClean="0"/>
              <a:t>rd</a:t>
            </a:r>
            <a:r>
              <a:rPr lang="en-US" baseline="0" dirty="0" smtClean="0"/>
              <a:t> sessions with your group.”</a:t>
            </a:r>
          </a:p>
          <a:p>
            <a:pPr marL="664546" lvl="1" indent="-181240">
              <a:buFont typeface="Arial" panose="020B0604020202020204" pitchFamily="34" charset="0"/>
              <a:buChar char="•"/>
            </a:pPr>
            <a:r>
              <a:rPr lang="en-US" baseline="0" dirty="0" smtClean="0"/>
              <a:t>Card 5 – “Locate and identify the 10 tabs/sections of the handbook and corresponding categories and be prepared to discuss with your </a:t>
            </a:r>
          </a:p>
          <a:p>
            <a:pPr marL="483306" lvl="1"/>
            <a:r>
              <a:rPr lang="en-US" baseline="0" dirty="0" smtClean="0"/>
              <a:t>	         group.”</a:t>
            </a:r>
          </a:p>
          <a:p>
            <a:endParaRPr lang="en-US" baseline="0" dirty="0" smtClean="0"/>
          </a:p>
          <a:p>
            <a:pPr marL="181240" indent="-181240">
              <a:buFont typeface="Arial" panose="020B0604020202020204" pitchFamily="34" charset="0"/>
              <a:buChar cha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457E7FD-D2BC-4462-9ED3-1D0A3F026A62}" type="slidenum">
              <a:rPr lang="en-US" smtClean="0"/>
              <a:pPr/>
              <a:t>3</a:t>
            </a:fld>
            <a:endParaRPr lang="en-US"/>
          </a:p>
        </p:txBody>
      </p:sp>
    </p:spTree>
    <p:extLst>
      <p:ext uri="{BB962C8B-B14F-4D97-AF65-F5344CB8AC3E}">
        <p14:creationId xmlns:p14="http://schemas.microsoft.com/office/powerpoint/2010/main" val="1432318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 Direct the participants to page 26 of the handbook, and have them highlight 19 TAC §74.28(c).</a:t>
            </a:r>
          </a:p>
          <a:p>
            <a:pPr marL="181240" indent="-181240">
              <a:buFont typeface="Arial" panose="020B0604020202020204" pitchFamily="34" charset="0"/>
              <a:buChar char="•"/>
            </a:pPr>
            <a:endParaRPr lang="en-US" baseline="0" dirty="0" smtClean="0"/>
          </a:p>
          <a:p>
            <a:pPr marL="181240" indent="-181240" defTabSz="966612">
              <a:buFont typeface="Arial" panose="020B0604020202020204" pitchFamily="34" charset="0"/>
              <a:buChar char="•"/>
              <a:defRPr/>
            </a:pPr>
            <a:r>
              <a:rPr lang="en-US" baseline="0" dirty="0" smtClean="0"/>
              <a:t>Discuss each bullet under </a:t>
            </a:r>
            <a:r>
              <a:rPr lang="en-US" b="1" baseline="0" dirty="0" smtClean="0"/>
              <a:t>Critical, Evidence-Based Components of Dyslexia Instruction </a:t>
            </a:r>
            <a:r>
              <a:rPr lang="en-US" baseline="0" dirty="0" smtClean="0"/>
              <a:t>on pages 26–27, and use as much time as needed for clarification(approximately ten minutes).</a:t>
            </a:r>
          </a:p>
          <a:p>
            <a:endParaRPr lang="en-US" baseline="0" dirty="0" smtClean="0"/>
          </a:p>
          <a:p>
            <a:pPr marL="181240" indent="-181240">
              <a:buFont typeface="Arial" panose="020B0604020202020204" pitchFamily="34" charset="0"/>
              <a:buChar char="•"/>
            </a:pPr>
            <a:r>
              <a:rPr lang="en-US" baseline="0" dirty="0" smtClean="0"/>
              <a:t>Direct the participants to the last paragraph on page 27, and discuss the importance of collaboration of both the regular education teacher and the dyslexia teacher.</a:t>
            </a:r>
          </a:p>
          <a:p>
            <a:pPr marL="181240" indent="-181240">
              <a:buFont typeface="Arial" panose="020B0604020202020204" pitchFamily="34" charset="0"/>
              <a:buChar char="•"/>
            </a:pPr>
            <a:endParaRPr lang="en-US" baseline="0" dirty="0" smtClean="0"/>
          </a:p>
          <a:p>
            <a:pPr marL="181240" indent="-181240" defTabSz="966612">
              <a:buFont typeface="Arial" panose="020B0604020202020204" pitchFamily="34" charset="0"/>
              <a:buChar char="•"/>
              <a:defRPr/>
            </a:pPr>
            <a:r>
              <a:rPr lang="en-US" baseline="0" dirty="0" smtClean="0"/>
              <a:t>Discuss each bullet under </a:t>
            </a:r>
            <a:r>
              <a:rPr lang="en-US" b="1" baseline="0" dirty="0" smtClean="0"/>
              <a:t>Delivery of Dyslexia Instruction </a:t>
            </a:r>
            <a:r>
              <a:rPr lang="en-US" baseline="0" dirty="0" smtClean="0"/>
              <a:t>on page 28, and use as much time as needed for clarification (approximately five minutes).</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30</a:t>
            </a:fld>
            <a:endParaRPr lang="en-US"/>
          </a:p>
        </p:txBody>
      </p:sp>
    </p:spTree>
    <p:extLst>
      <p:ext uri="{BB962C8B-B14F-4D97-AF65-F5344CB8AC3E}">
        <p14:creationId xmlns:p14="http://schemas.microsoft.com/office/powerpoint/2010/main" val="92025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Direct the participants to</a:t>
            </a:r>
            <a:r>
              <a:rPr lang="en-US" baseline="0" dirty="0" smtClean="0"/>
              <a:t> locate on </a:t>
            </a:r>
            <a:r>
              <a:rPr lang="en-US" dirty="0" smtClean="0"/>
              <a:t>page 29 the information from this slide pertaining</a:t>
            </a:r>
            <a:r>
              <a:rPr lang="en-US" i="0" baseline="0" dirty="0" smtClean="0"/>
              <a:t> to teacher training and program fidelity</a:t>
            </a:r>
            <a:r>
              <a:rPr lang="en-US" baseline="0" dirty="0" smtClean="0"/>
              <a:t>. </a:t>
            </a:r>
          </a:p>
          <a:p>
            <a:endParaRPr lang="en-US" baseline="0" dirty="0" smtClean="0"/>
          </a:p>
          <a:p>
            <a:pPr marL="181240" indent="-181240">
              <a:buFont typeface="Arial" panose="020B0604020202020204" pitchFamily="34" charset="0"/>
              <a:buChar char="•"/>
            </a:pPr>
            <a:r>
              <a:rPr lang="en-US" baseline="0" dirty="0" smtClean="0"/>
              <a:t>Direct the participants to question 41 in Appendix C on page 72 to further discuss fidelity.</a:t>
            </a:r>
          </a:p>
          <a:p>
            <a:endParaRPr lang="en-US" baseline="0" dirty="0" smtClean="0"/>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31</a:t>
            </a:fld>
            <a:endParaRPr lang="en-US"/>
          </a:p>
        </p:txBody>
      </p:sp>
    </p:spTree>
    <p:extLst>
      <p:ext uri="{BB962C8B-B14F-4D97-AF65-F5344CB8AC3E}">
        <p14:creationId xmlns:p14="http://schemas.microsoft.com/office/powerpoint/2010/main" val="920250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This information is found on pages 29</a:t>
            </a:r>
            <a:r>
              <a:rPr lang="en-US" baseline="0" dirty="0" smtClean="0"/>
              <a:t>–</a:t>
            </a:r>
            <a:r>
              <a:rPr lang="en-US" dirty="0" smtClean="0"/>
              <a:t>30 of</a:t>
            </a:r>
            <a:r>
              <a:rPr lang="en-US" baseline="0" dirty="0" smtClean="0"/>
              <a:t> the handbook. </a:t>
            </a:r>
          </a:p>
          <a:p>
            <a:pPr marL="181240" indent="-181240" defTabSz="966612">
              <a:buFont typeface="Arial" panose="020B0604020202020204" pitchFamily="34" charset="0"/>
              <a:buChar char="•"/>
              <a:defRPr/>
            </a:pPr>
            <a:endParaRPr lang="en-US" baseline="0" dirty="0" smtClean="0"/>
          </a:p>
          <a:p>
            <a:pPr marL="181240" indent="-181240" defTabSz="966612">
              <a:buFont typeface="Arial" panose="020B0604020202020204" pitchFamily="34" charset="0"/>
              <a:buChar char="•"/>
              <a:defRPr/>
            </a:pPr>
            <a:r>
              <a:rPr lang="en-US" baseline="0" dirty="0" smtClean="0"/>
              <a:t>Have the participants read and discuss the paragraphs on pages 29–30, and use as much time as needed for clarification(approximately ten minutes).</a:t>
            </a:r>
          </a:p>
          <a:p>
            <a:pPr marL="181240" indent="-181240">
              <a:buFont typeface="Arial" panose="020B0604020202020204" pitchFamily="34" charset="0"/>
              <a:buChar char="•"/>
            </a:pPr>
            <a:endParaRPr lang="en-US" baseline="0" dirty="0" smtClean="0"/>
          </a:p>
          <a:p>
            <a:endParaRPr lang="en-US" baseline="0" dirty="0" smtClean="0"/>
          </a:p>
          <a:p>
            <a:endParaRPr lang="en-US" baseline="0" dirty="0" smtClean="0"/>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32</a:t>
            </a:fld>
            <a:endParaRPr lang="en-US"/>
          </a:p>
        </p:txBody>
      </p:sp>
    </p:spTree>
    <p:extLst>
      <p:ext uri="{BB962C8B-B14F-4D97-AF65-F5344CB8AC3E}">
        <p14:creationId xmlns:p14="http://schemas.microsoft.com/office/powerpoint/2010/main" val="92025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aseline="0" dirty="0" smtClean="0"/>
              <a:t>Have the participants read and discuss the bullets on page 30 that summarize the similarities between research and practice. Use as much time as needed for clarification (approximately ten minutes).</a:t>
            </a:r>
          </a:p>
          <a:p>
            <a:endParaRPr lang="en-US" baseline="0" dirty="0" smtClean="0"/>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33</a:t>
            </a:fld>
            <a:endParaRPr lang="en-US"/>
          </a:p>
        </p:txBody>
      </p:sp>
    </p:spTree>
    <p:extLst>
      <p:ext uri="{BB962C8B-B14F-4D97-AF65-F5344CB8AC3E}">
        <p14:creationId xmlns:p14="http://schemas.microsoft.com/office/powerpoint/2010/main" val="92025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four additional sources of research-based practices have been added to this revised edition of the handbook. They are listed </a:t>
            </a:r>
            <a:r>
              <a:rPr lang="en-US" dirty="0" smtClean="0"/>
              <a:t>on pages 31</a:t>
            </a:r>
            <a:r>
              <a:rPr lang="en-US" baseline="0" dirty="0" smtClean="0"/>
              <a:t>–</a:t>
            </a:r>
            <a:r>
              <a:rPr lang="en-US" dirty="0" smtClean="0"/>
              <a:t>32</a:t>
            </a:r>
            <a:r>
              <a:rPr lang="en-US" baseline="0" dirty="0" smtClean="0"/>
              <a:t>. </a:t>
            </a:r>
          </a:p>
          <a:p>
            <a:endParaRPr lang="en-US" baseline="0" dirty="0" smtClean="0"/>
          </a:p>
          <a:p>
            <a:endParaRPr lang="en-US" baseline="0" dirty="0" smtClean="0"/>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34</a:t>
            </a:fld>
            <a:endParaRPr lang="en-US"/>
          </a:p>
        </p:txBody>
      </p:sp>
    </p:spTree>
    <p:extLst>
      <p:ext uri="{BB962C8B-B14F-4D97-AF65-F5344CB8AC3E}">
        <p14:creationId xmlns:p14="http://schemas.microsoft.com/office/powerpoint/2010/main" val="92025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Direct the participants to page 36 of the handbook, and discuss the list of possible accommodations for students identified with dyslexia.</a:t>
            </a:r>
          </a:p>
          <a:p>
            <a:endParaRPr lang="en-US" baseline="0" dirty="0" smtClean="0"/>
          </a:p>
          <a:p>
            <a:endParaRPr lang="en-US" baseline="0" dirty="0" smtClean="0"/>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35</a:t>
            </a:fld>
            <a:endParaRPr lang="en-US"/>
          </a:p>
        </p:txBody>
      </p:sp>
    </p:spTree>
    <p:extLst>
      <p:ext uri="{BB962C8B-B14F-4D97-AF65-F5344CB8AC3E}">
        <p14:creationId xmlns:p14="http://schemas.microsoft.com/office/powerpoint/2010/main" val="920250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These</a:t>
            </a:r>
            <a:r>
              <a:rPr lang="en-US" baseline="0" dirty="0" smtClean="0"/>
              <a:t> sources of information are listed</a:t>
            </a:r>
            <a:r>
              <a:rPr lang="en-US" dirty="0" smtClean="0"/>
              <a:t> beginning</a:t>
            </a:r>
            <a:r>
              <a:rPr lang="en-US" baseline="0" dirty="0" smtClean="0"/>
              <a:t> </a:t>
            </a:r>
            <a:r>
              <a:rPr lang="en-US" dirty="0" smtClean="0"/>
              <a:t>on page 37 of</a:t>
            </a:r>
            <a:r>
              <a:rPr lang="en-US" baseline="0" dirty="0" smtClean="0"/>
              <a:t> the handbook. </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Click on the picture in the slide to open the link, and scroll down to show participants the information TEA provides concerning accommodations.</a:t>
            </a:r>
          </a:p>
          <a:p>
            <a:endParaRPr lang="en-US" baseline="0" dirty="0" smtClean="0"/>
          </a:p>
          <a:p>
            <a:endParaRPr lang="en-US" baseline="0" dirty="0" smtClean="0"/>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36</a:t>
            </a:fld>
            <a:endParaRPr lang="en-US"/>
          </a:p>
        </p:txBody>
      </p:sp>
    </p:spTree>
    <p:extLst>
      <p:ext uri="{BB962C8B-B14F-4D97-AF65-F5344CB8AC3E}">
        <p14:creationId xmlns:p14="http://schemas.microsoft.com/office/powerpoint/2010/main" val="92025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This</a:t>
            </a:r>
            <a:r>
              <a:rPr lang="en-US" baseline="0" dirty="0" smtClean="0"/>
              <a:t> source of information is listed</a:t>
            </a:r>
            <a:r>
              <a:rPr lang="en-US" dirty="0" smtClean="0"/>
              <a:t> on page 37 of</a:t>
            </a:r>
            <a:r>
              <a:rPr lang="en-US" baseline="0" dirty="0" smtClean="0"/>
              <a:t> the handbook. </a:t>
            </a:r>
          </a:p>
          <a:p>
            <a:endParaRPr lang="en-US" dirty="0" smtClean="0"/>
          </a:p>
          <a:p>
            <a:pPr marL="181240" indent="-181240">
              <a:buFont typeface="Arial" panose="020B0604020202020204" pitchFamily="34" charset="0"/>
              <a:buChar char="•"/>
            </a:pPr>
            <a:r>
              <a:rPr lang="en-US" dirty="0" smtClean="0"/>
              <a:t>The</a:t>
            </a:r>
            <a:r>
              <a:rPr lang="en-US" baseline="0" dirty="0" smtClean="0"/>
              <a:t> Technology Integration for Students with Dyslexia Tool is found on the Region 10 ESC Dyslexia Web page.</a:t>
            </a:r>
            <a:r>
              <a:rPr lang="en-US" dirty="0" smtClean="0"/>
              <a:t> </a:t>
            </a:r>
            <a:endParaRPr lang="en-US" baseline="0" dirty="0" smtClean="0"/>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Click on the picture in the slide to open the link, and scroll through to show participants the information the tool provides for the use of technology in the classroom, which is often considered an accommodation for the student identified with dyslexia.</a:t>
            </a:r>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37</a:t>
            </a:fld>
            <a:endParaRPr lang="en-US"/>
          </a:p>
        </p:txBody>
      </p:sp>
    </p:spTree>
    <p:extLst>
      <p:ext uri="{BB962C8B-B14F-4D97-AF65-F5344CB8AC3E}">
        <p14:creationId xmlns:p14="http://schemas.microsoft.com/office/powerpoint/2010/main" val="3955641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smtClean="0"/>
              <a:t>This</a:t>
            </a:r>
            <a:r>
              <a:rPr lang="en-US" baseline="0" dirty="0" smtClean="0"/>
              <a:t> source of information is listed</a:t>
            </a:r>
            <a:r>
              <a:rPr lang="en-US" dirty="0" smtClean="0"/>
              <a:t> on page 37 of the handbook.</a:t>
            </a:r>
            <a:r>
              <a:rPr lang="en-US" baseline="0" dirty="0" smtClean="0"/>
              <a:t> </a:t>
            </a:r>
            <a:endParaRPr lang="en-US" dirty="0" smtClean="0"/>
          </a:p>
          <a:p>
            <a:pPr marL="181240" indent="-181240">
              <a:buFont typeface="Arial" panose="020B0604020202020204" pitchFamily="34" charset="0"/>
              <a:buChar char="•"/>
            </a:pPr>
            <a:endParaRPr lang="en-US" dirty="0" smtClean="0"/>
          </a:p>
          <a:p>
            <a:pPr marL="181240" indent="-181240">
              <a:buFont typeface="Arial" panose="020B0604020202020204" pitchFamily="34" charset="0"/>
              <a:buChar char="•"/>
            </a:pPr>
            <a:r>
              <a:rPr lang="en-US" dirty="0" smtClean="0"/>
              <a:t>Accessible Instructional</a:t>
            </a:r>
            <a:r>
              <a:rPr lang="en-US" baseline="0" dirty="0" smtClean="0"/>
              <a:t> Materials are found on TEA’s website.</a:t>
            </a:r>
            <a:r>
              <a:rPr lang="en-US" dirty="0" smtClean="0"/>
              <a:t> </a:t>
            </a:r>
            <a:endParaRPr lang="en-US" baseline="0" dirty="0" smtClean="0"/>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Click on the picture in the slide to open the link, and scroll through to show participants the links TEA provides to resources and other accessible instructional materials for students with disabilities, including dyslexia.</a:t>
            </a:r>
          </a:p>
        </p:txBody>
      </p:sp>
      <p:sp>
        <p:nvSpPr>
          <p:cNvPr id="4" name="Slide Number Placeholder 3"/>
          <p:cNvSpPr>
            <a:spLocks noGrp="1"/>
          </p:cNvSpPr>
          <p:nvPr>
            <p:ph type="sldNum" sz="quarter" idx="10"/>
          </p:nvPr>
        </p:nvSpPr>
        <p:spPr/>
        <p:txBody>
          <a:bodyPr/>
          <a:lstStyle/>
          <a:p>
            <a:fld id="{B457E7FD-D2BC-4462-9ED3-1D0A3F026A62}" type="slidenum">
              <a:rPr lang="en-US" smtClean="0"/>
              <a:pPr/>
              <a:t>38</a:t>
            </a:fld>
            <a:endParaRPr lang="en-US"/>
          </a:p>
        </p:txBody>
      </p:sp>
    </p:spTree>
    <p:extLst>
      <p:ext uri="{BB962C8B-B14F-4D97-AF65-F5344CB8AC3E}">
        <p14:creationId xmlns:p14="http://schemas.microsoft.com/office/powerpoint/2010/main" val="16523949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This and associated information is found on pages 37</a:t>
            </a:r>
            <a:r>
              <a:rPr lang="en-US" baseline="0" dirty="0" smtClean="0"/>
              <a:t>–38 of the handbook.</a:t>
            </a:r>
          </a:p>
          <a:p>
            <a:pPr marL="181240" indent="-181240">
              <a:buFont typeface="Arial" panose="020B0604020202020204" pitchFamily="34" charset="0"/>
              <a:buChar char="•"/>
            </a:pPr>
            <a:endParaRPr lang="en-US" baseline="0" dirty="0" smtClean="0"/>
          </a:p>
          <a:p>
            <a:pPr marL="181240" indent="-181240" defTabSz="966612">
              <a:buFont typeface="Arial" panose="020B0604020202020204" pitchFamily="34" charset="0"/>
              <a:buChar char="•"/>
              <a:defRPr/>
            </a:pPr>
            <a:r>
              <a:rPr lang="en-US" baseline="0" dirty="0" smtClean="0"/>
              <a:t>Have participants read and discuss the bullets on pages 37–38. Use as much time as needed for clarification (approximately five minutes).</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39</a:t>
            </a:fld>
            <a:endParaRPr lang="en-US"/>
          </a:p>
        </p:txBody>
      </p:sp>
    </p:spTree>
    <p:extLst>
      <p:ext uri="{BB962C8B-B14F-4D97-AF65-F5344CB8AC3E}">
        <p14:creationId xmlns:p14="http://schemas.microsoft.com/office/powerpoint/2010/main" val="445209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information</a:t>
            </a:r>
            <a:r>
              <a:rPr lang="en-US" baseline="0" dirty="0" smtClean="0"/>
              <a:t> is </a:t>
            </a:r>
            <a:r>
              <a:rPr lang="en-US" i="0" baseline="0" dirty="0" smtClean="0"/>
              <a:t>discussed on page 6 of the handbook.</a:t>
            </a:r>
          </a:p>
          <a:p>
            <a:pPr marL="181240" indent="-181240">
              <a:buFont typeface="Arial" panose="020B0604020202020204" pitchFamily="34" charset="0"/>
              <a:buChar char="•"/>
            </a:pPr>
            <a:endParaRPr lang="en-US" i="0" baseline="0" dirty="0" smtClean="0"/>
          </a:p>
          <a:p>
            <a:pPr marL="181240" indent="-181240">
              <a:buFont typeface="Arial" panose="020B0604020202020204" pitchFamily="34" charset="0"/>
              <a:buChar char="•"/>
            </a:pPr>
            <a:endParaRPr lang="en-US" i="1"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4</a:t>
            </a:fld>
            <a:endParaRPr lang="en-US"/>
          </a:p>
        </p:txBody>
      </p:sp>
    </p:spTree>
    <p:extLst>
      <p:ext uri="{BB962C8B-B14F-4D97-AF65-F5344CB8AC3E}">
        <p14:creationId xmlns:p14="http://schemas.microsoft.com/office/powerpoint/2010/main" val="1518277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This and associated information is found on pages </a:t>
            </a:r>
            <a:r>
              <a:rPr lang="en-US" baseline="0" dirty="0" smtClean="0"/>
              <a:t>38–39 of the handbook.</a:t>
            </a:r>
          </a:p>
          <a:p>
            <a:pPr marL="181240" indent="-181240">
              <a:buFont typeface="Arial" panose="020B0604020202020204" pitchFamily="34" charset="0"/>
              <a:buChar char="•"/>
            </a:pPr>
            <a:endParaRPr lang="en-US" baseline="0" dirty="0" smtClean="0"/>
          </a:p>
          <a:p>
            <a:pPr marL="181240" indent="-181240" defTabSz="966612">
              <a:buFont typeface="Arial" panose="020B0604020202020204" pitchFamily="34" charset="0"/>
              <a:buChar char="•"/>
              <a:defRPr/>
            </a:pPr>
            <a:r>
              <a:rPr lang="en-US" baseline="0" dirty="0" smtClean="0"/>
              <a:t>Have participants read and discuss the information on page 38. Use as much time as needed for clarification (approximately five minutes).</a:t>
            </a:r>
          </a:p>
          <a:p>
            <a:pPr marL="181240" indent="-181240" defTabSz="966612">
              <a:buFont typeface="Arial" panose="020B0604020202020204" pitchFamily="34" charset="0"/>
              <a:buChar char="•"/>
              <a:defRPr/>
            </a:pPr>
            <a:endParaRPr lang="en-US" baseline="0" dirty="0" smtClean="0"/>
          </a:p>
          <a:p>
            <a:pPr marL="181240" indent="-181240" defTabSz="966612">
              <a:buFont typeface="Arial" panose="020B0604020202020204" pitchFamily="34" charset="0"/>
              <a:buChar char="•"/>
              <a:defRPr/>
            </a:pPr>
            <a:r>
              <a:rPr lang="en-US" baseline="0" dirty="0" smtClean="0"/>
              <a:t>If time permits, participants may wish to click on the links listed on pages 38–39.</a:t>
            </a:r>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40</a:t>
            </a:fld>
            <a:endParaRPr lang="en-US"/>
          </a:p>
        </p:txBody>
      </p:sp>
    </p:spTree>
    <p:extLst>
      <p:ext uri="{BB962C8B-B14F-4D97-AF65-F5344CB8AC3E}">
        <p14:creationId xmlns:p14="http://schemas.microsoft.com/office/powerpoint/2010/main" val="3116551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This information is found on pages </a:t>
            </a:r>
            <a:r>
              <a:rPr lang="en-US" baseline="0" dirty="0" smtClean="0"/>
              <a:t>39–40 of the handbook.</a:t>
            </a:r>
          </a:p>
          <a:p>
            <a:pPr marL="181240" indent="-181240">
              <a:buFont typeface="Arial" panose="020B0604020202020204" pitchFamily="34" charset="0"/>
              <a:buChar char="•"/>
            </a:pPr>
            <a:endParaRPr lang="en-US" baseline="0" dirty="0" smtClean="0"/>
          </a:p>
          <a:p>
            <a:pPr marL="181240" indent="-181240" defTabSz="966612">
              <a:buFont typeface="Arial" panose="020B0604020202020204" pitchFamily="34" charset="0"/>
              <a:buChar char="•"/>
              <a:defRPr/>
            </a:pPr>
            <a:r>
              <a:rPr lang="en-US" baseline="0" dirty="0" smtClean="0"/>
              <a:t>Have participants read and discuss the information on pages 39–40. Use as much time as needed for clarification(approximately five minutes).</a:t>
            </a:r>
          </a:p>
          <a:p>
            <a:pPr marL="181240" indent="-181240" defTabSz="966612">
              <a:buFont typeface="Arial" panose="020B0604020202020204" pitchFamily="34" charset="0"/>
              <a:buChar char="•"/>
              <a:defRPr/>
            </a:pPr>
            <a:endParaRPr lang="en-US" baseline="0" dirty="0" smtClean="0"/>
          </a:p>
          <a:p>
            <a:pPr marL="181240" indent="-181240" defTabSz="966612">
              <a:buFont typeface="Arial" panose="020B0604020202020204" pitchFamily="34" charset="0"/>
              <a:buChar char="•"/>
              <a:defRPr/>
            </a:pPr>
            <a:r>
              <a:rPr lang="en-US" baseline="0" dirty="0" smtClean="0"/>
              <a:t>If time permits, participants may wish click on the links listed on pages 39–40.</a:t>
            </a:r>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41</a:t>
            </a:fld>
            <a:endParaRPr lang="en-US"/>
          </a:p>
        </p:txBody>
      </p:sp>
    </p:spTree>
    <p:extLst>
      <p:ext uri="{BB962C8B-B14F-4D97-AF65-F5344CB8AC3E}">
        <p14:creationId xmlns:p14="http://schemas.microsoft.com/office/powerpoint/2010/main" val="2207228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This information is found on page</a:t>
            </a:r>
            <a:r>
              <a:rPr lang="en-US" baseline="0" dirty="0" smtClean="0"/>
              <a:t> 40 of the handbook.</a:t>
            </a:r>
          </a:p>
          <a:p>
            <a:pPr marL="181240" indent="-181240">
              <a:buFont typeface="Arial" panose="020B0604020202020204" pitchFamily="34" charset="0"/>
              <a:buChar char="•"/>
            </a:pPr>
            <a:endParaRPr lang="en-US" baseline="0" dirty="0" smtClean="0"/>
          </a:p>
          <a:p>
            <a:pPr marL="181240" indent="-181240" defTabSz="966612">
              <a:buFont typeface="Arial" panose="020B0604020202020204" pitchFamily="34" charset="0"/>
              <a:buChar char="•"/>
              <a:defRPr/>
            </a:pPr>
            <a:r>
              <a:rPr lang="en-US" baseline="0" dirty="0" smtClean="0"/>
              <a:t>Review with the participants this voluntary licensing opportunity.</a:t>
            </a:r>
          </a:p>
          <a:p>
            <a:pPr marL="181240" indent="-181240" defTabSz="966612">
              <a:buFont typeface="Arial" panose="020B0604020202020204" pitchFamily="34" charset="0"/>
              <a:buChar char="•"/>
              <a:defRPr/>
            </a:pPr>
            <a:endParaRPr lang="en-US" baseline="0" dirty="0" smtClean="0"/>
          </a:p>
          <a:p>
            <a:pPr defTabSz="966612">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42</a:t>
            </a:fld>
            <a:endParaRPr lang="en-US"/>
          </a:p>
        </p:txBody>
      </p:sp>
    </p:spTree>
    <p:extLst>
      <p:ext uri="{BB962C8B-B14F-4D97-AF65-F5344CB8AC3E}">
        <p14:creationId xmlns:p14="http://schemas.microsoft.com/office/powerpoint/2010/main" val="22072281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This information is found on page</a:t>
            </a:r>
            <a:r>
              <a:rPr lang="en-US" baseline="0" dirty="0" smtClean="0"/>
              <a:t> 40 of the handbook.</a:t>
            </a:r>
          </a:p>
          <a:p>
            <a:pPr marL="181240" indent="-181240">
              <a:buFont typeface="Arial" panose="020B0604020202020204" pitchFamily="34" charset="0"/>
              <a:buChar char="•"/>
            </a:pPr>
            <a:endParaRPr lang="en-US" baseline="0" dirty="0" smtClean="0"/>
          </a:p>
          <a:p>
            <a:pPr marL="181240" indent="-181240" defTabSz="966612">
              <a:buFont typeface="Arial" panose="020B0604020202020204" pitchFamily="34" charset="0"/>
              <a:buChar char="•"/>
              <a:defRPr/>
            </a:pPr>
            <a:r>
              <a:rPr lang="en-US" baseline="0" dirty="0" smtClean="0"/>
              <a:t>Review with the participants this Texas statute concerning university candidates completing an educator preparation program.</a:t>
            </a:r>
          </a:p>
          <a:p>
            <a:pPr marL="181240" indent="-181240" defTabSz="966612">
              <a:buFont typeface="Arial" panose="020B0604020202020204" pitchFamily="34" charset="0"/>
              <a:buChar char="•"/>
              <a:defRPr/>
            </a:pPr>
            <a:endParaRPr lang="en-US" baseline="0" dirty="0" smtClean="0"/>
          </a:p>
          <a:p>
            <a:pPr defTabSz="966612">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43</a:t>
            </a:fld>
            <a:endParaRPr lang="en-US"/>
          </a:p>
        </p:txBody>
      </p:sp>
    </p:spTree>
    <p:extLst>
      <p:ext uri="{BB962C8B-B14F-4D97-AF65-F5344CB8AC3E}">
        <p14:creationId xmlns:p14="http://schemas.microsoft.com/office/powerpoint/2010/main" val="2207228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This is the title slide</a:t>
            </a:r>
            <a:r>
              <a:rPr lang="en-US" baseline="0" dirty="0" smtClean="0"/>
              <a:t> for Appendices A &amp; B. </a:t>
            </a:r>
            <a:endParaRPr lang="en-US" dirty="0" smtClean="0"/>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44</a:t>
            </a:fld>
            <a:endParaRPr lang="en-US"/>
          </a:p>
        </p:txBody>
      </p:sp>
    </p:spTree>
    <p:extLst>
      <p:ext uri="{BB962C8B-B14F-4D97-AF65-F5344CB8AC3E}">
        <p14:creationId xmlns:p14="http://schemas.microsoft.com/office/powerpoint/2010/main" val="2128088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baseline="0" dirty="0" smtClean="0"/>
              <a:t>Appendix A provides a summary of sources of laws and rules for dyslexia identification and instruction. Read and discuss the bullets listed under each subtitle on pages 41–42. Use as much time as needed for clarification(approximately ten minutes).</a:t>
            </a:r>
          </a:p>
          <a:p>
            <a:pPr marL="181240" indent="-181240" defTabSz="966612">
              <a:buFont typeface="Arial" panose="020B0604020202020204" pitchFamily="34" charset="0"/>
              <a:buChar char="•"/>
              <a:defRPr/>
            </a:pPr>
            <a:endParaRPr lang="en-US" baseline="0" dirty="0" smtClean="0"/>
          </a:p>
          <a:p>
            <a:pPr marL="181240" indent="-181240" defTabSz="966612">
              <a:buFont typeface="Arial" panose="020B0604020202020204" pitchFamily="34" charset="0"/>
              <a:buChar char="•"/>
              <a:defRPr/>
            </a:pPr>
            <a:r>
              <a:rPr lang="en-US" baseline="0" dirty="0" smtClean="0"/>
              <a:t>Appendix B provides the detailed information for each of the state statutes related to dyslexia. Have the participants highlight the following new statutes:  TEC §21.044 and TEC §21.054 on page 43; TEC §28.021 on page 46; TEC §38.0031, TEC §42.006(a-1), and TEC §51.9701 on page 47; Texas Occupations Code Chapter 54 on page 48; TAC §228.35 on pages 56–59; TAC §230.23 and TAC §232.11 on page 59.</a:t>
            </a:r>
          </a:p>
          <a:p>
            <a:pPr marL="181240" indent="-181240">
              <a:buFont typeface="Arial" panose="020B0604020202020204" pitchFamily="34" charset="0"/>
              <a:buChar char="•"/>
            </a:pPr>
            <a:endParaRPr lang="en-US" b="1" baseline="0" dirty="0" smtClean="0"/>
          </a:p>
          <a:p>
            <a:pPr marL="181240" indent="-18124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45</a:t>
            </a:fld>
            <a:endParaRPr lang="en-US"/>
          </a:p>
        </p:txBody>
      </p:sp>
    </p:spTree>
    <p:extLst>
      <p:ext uri="{BB962C8B-B14F-4D97-AF65-F5344CB8AC3E}">
        <p14:creationId xmlns:p14="http://schemas.microsoft.com/office/powerpoint/2010/main" val="3705802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This is the title slide</a:t>
            </a:r>
            <a:r>
              <a:rPr lang="en-US" baseline="0" dirty="0" smtClean="0"/>
              <a:t> for Appendix C. </a:t>
            </a:r>
            <a:endParaRPr lang="en-US" dirty="0" smtClean="0"/>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46</a:t>
            </a:fld>
            <a:endParaRPr lang="en-US"/>
          </a:p>
        </p:txBody>
      </p:sp>
    </p:spTree>
    <p:extLst>
      <p:ext uri="{BB962C8B-B14F-4D97-AF65-F5344CB8AC3E}">
        <p14:creationId xmlns:p14="http://schemas.microsoft.com/office/powerpoint/2010/main" val="1511759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This section has 11 topics</a:t>
            </a:r>
            <a:r>
              <a:rPr lang="en-US" baseline="0" dirty="0" smtClean="0"/>
              <a:t> with many revisions to previous questions and answers. New questions and answers have also been added.</a:t>
            </a:r>
          </a:p>
          <a:p>
            <a:endParaRPr lang="en-US" baseline="0" dirty="0" smtClean="0"/>
          </a:p>
          <a:p>
            <a:pPr marL="181240" indent="-181240">
              <a:buFont typeface="Arial" panose="020B0604020202020204" pitchFamily="34" charset="0"/>
              <a:buChar char="•"/>
            </a:pPr>
            <a:r>
              <a:rPr lang="en-US" b="1" baseline="0" dirty="0" smtClean="0"/>
              <a:t>NOTE</a:t>
            </a:r>
            <a:r>
              <a:rPr lang="en-US" baseline="0" dirty="0" smtClean="0"/>
              <a:t>: It is recommended that you review and discuss the 69 questions and answers in Appendix C. However, there might not be time to discuss all of the questions and answers. You may only have time to discuss the additions made to this section which include questions 5, 7, 11, 14, 17, 20, 24–27, 34–36, 40–42, 47–50, and 64-69.</a:t>
            </a:r>
          </a:p>
          <a:p>
            <a:pPr marL="181240" indent="-181240">
              <a:buFont typeface="Arial" panose="020B0604020202020204" pitchFamily="34" charset="0"/>
              <a:buChar char="•"/>
            </a:pP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47</a:t>
            </a:fld>
            <a:endParaRPr lang="en-US"/>
          </a:p>
        </p:txBody>
      </p:sp>
    </p:spTree>
    <p:extLst>
      <p:ext uri="{BB962C8B-B14F-4D97-AF65-F5344CB8AC3E}">
        <p14:creationId xmlns:p14="http://schemas.microsoft.com/office/powerpoint/2010/main" val="2014702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smtClean="0"/>
              <a:t>This is the title slide</a:t>
            </a:r>
            <a:r>
              <a:rPr lang="en-US" baseline="0" dirty="0" smtClean="0"/>
              <a:t> for Appendix D. Direct the participants to pages 80– 81 of the handbook. </a:t>
            </a:r>
          </a:p>
          <a:p>
            <a:pPr marL="181240" indent="-181240" defTabSz="966612">
              <a:buFont typeface="Arial" panose="020B0604020202020204" pitchFamily="34" charset="0"/>
              <a:buChar char="•"/>
              <a:defRPr/>
            </a:pPr>
            <a:endParaRPr lang="en-US" baseline="0" dirty="0" smtClean="0"/>
          </a:p>
          <a:p>
            <a:pPr marL="181240" indent="-181240" defTabSz="966612">
              <a:buFont typeface="Arial" panose="020B0604020202020204" pitchFamily="34" charset="0"/>
              <a:buChar char="•"/>
              <a:defRPr/>
            </a:pPr>
            <a:r>
              <a:rPr lang="en-US" baseline="0" dirty="0" smtClean="0"/>
              <a:t>Have the participants review pages 82–84 for a list of training centers.</a:t>
            </a:r>
            <a:endParaRPr lang="en-US" dirty="0" smtClean="0"/>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48</a:t>
            </a:fld>
            <a:endParaRPr lang="en-US"/>
          </a:p>
        </p:txBody>
      </p:sp>
    </p:spTree>
    <p:extLst>
      <p:ext uri="{BB962C8B-B14F-4D97-AF65-F5344CB8AC3E}">
        <p14:creationId xmlns:p14="http://schemas.microsoft.com/office/powerpoint/2010/main" val="26309361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 picture on</a:t>
            </a:r>
            <a:r>
              <a:rPr lang="en-US" baseline="0" dirty="0" smtClean="0"/>
              <a:t> the slide, which will link to TEA’s Dyslexia webpage. This slide provides participants with another source of information.</a:t>
            </a: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49</a:t>
            </a:fld>
            <a:endParaRPr lang="en-US"/>
          </a:p>
        </p:txBody>
      </p:sp>
    </p:spTree>
    <p:extLst>
      <p:ext uri="{BB962C8B-B14F-4D97-AF65-F5344CB8AC3E}">
        <p14:creationId xmlns:p14="http://schemas.microsoft.com/office/powerpoint/2010/main" val="985317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This</a:t>
            </a:r>
            <a:r>
              <a:rPr lang="en-US" baseline="0" dirty="0" smtClean="0"/>
              <a:t> slide highlights the legislative action from the 82</a:t>
            </a:r>
            <a:r>
              <a:rPr lang="en-US" baseline="30000" dirty="0" smtClean="0"/>
              <a:t>nd</a:t>
            </a:r>
            <a:r>
              <a:rPr lang="en-US" baseline="0" dirty="0" smtClean="0"/>
              <a:t> and 83</a:t>
            </a:r>
            <a:r>
              <a:rPr lang="en-US" baseline="30000" dirty="0" smtClean="0"/>
              <a:t>rd</a:t>
            </a:r>
            <a:r>
              <a:rPr lang="en-US" baseline="0" dirty="0" smtClean="0"/>
              <a:t> sessions of the Texas Legislature. The handbook provides a brief description of each law and rule on page 6.</a:t>
            </a:r>
          </a:p>
          <a:p>
            <a:pPr marL="181240" indent="-181240">
              <a:buFont typeface="Arial" panose="020B0604020202020204" pitchFamily="34" charset="0"/>
              <a:buChar char="•"/>
            </a:pPr>
            <a:endParaRPr lang="en-US" baseline="0" dirty="0" smtClean="0"/>
          </a:p>
          <a:p>
            <a:pPr marL="181240" indent="-181240">
              <a:buFont typeface="Arial" panose="020B0604020202020204" pitchFamily="34" charset="0"/>
              <a:buChar char="•"/>
            </a:pPr>
            <a:r>
              <a:rPr lang="en-US" baseline="0" dirty="0" smtClean="0"/>
              <a:t>Participants will have an opportunity to review these state laws and SBOE rules, as well as federal laws, throughout the presentation. These procedures for compliance are also located in Appendix B and Appendix H of the handbook. </a:t>
            </a: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5</a:t>
            </a:fld>
            <a:endParaRPr lang="en-US"/>
          </a:p>
        </p:txBody>
      </p:sp>
    </p:spTree>
    <p:extLst>
      <p:ext uri="{BB962C8B-B14F-4D97-AF65-F5344CB8AC3E}">
        <p14:creationId xmlns:p14="http://schemas.microsoft.com/office/powerpoint/2010/main" val="40638032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smtClean="0"/>
              <a:t>This is the title slide</a:t>
            </a:r>
            <a:r>
              <a:rPr lang="en-US" baseline="0" dirty="0" smtClean="0"/>
              <a:t> for Appendices E and F. Direct the participants to pages 85–96 of the handbook. </a:t>
            </a:r>
          </a:p>
          <a:p>
            <a:pPr marL="181240" indent="-181240" defTabSz="966612">
              <a:buFont typeface="Arial" panose="020B0604020202020204" pitchFamily="34" charset="0"/>
              <a:buChar char="•"/>
              <a:defRPr/>
            </a:pPr>
            <a:endParaRPr lang="en-US" baseline="0" dirty="0" smtClean="0"/>
          </a:p>
          <a:p>
            <a:pPr marL="181240" indent="-181240" defTabSz="966612">
              <a:buFont typeface="Arial" panose="020B0604020202020204" pitchFamily="34" charset="0"/>
              <a:buChar char="•"/>
              <a:defRPr/>
            </a:pPr>
            <a:r>
              <a:rPr lang="en-US" baseline="0" dirty="0" smtClean="0"/>
              <a:t>Direct the participants to the following terms added to the handbook:</a:t>
            </a:r>
          </a:p>
          <a:p>
            <a:pPr defTabSz="966612">
              <a:defRPr/>
            </a:pPr>
            <a:r>
              <a:rPr lang="en-US" baseline="0" dirty="0" smtClean="0"/>
              <a:t>   assistive technology			</a:t>
            </a:r>
          </a:p>
          <a:p>
            <a:pPr defTabSz="966612">
              <a:defRPr/>
            </a:pPr>
            <a:r>
              <a:rPr lang="en-US" baseline="0" dirty="0" smtClean="0"/>
              <a:t>   Child Find				</a:t>
            </a:r>
          </a:p>
          <a:p>
            <a:pPr defTabSz="966612">
              <a:defRPr/>
            </a:pPr>
            <a:r>
              <a:rPr lang="en-US" baseline="0" dirty="0" smtClean="0"/>
              <a:t>   cognate				</a:t>
            </a:r>
          </a:p>
          <a:p>
            <a:pPr defTabSz="966612">
              <a:defRPr/>
            </a:pPr>
            <a:r>
              <a:rPr lang="en-US" baseline="0" dirty="0" smtClean="0"/>
              <a:t>   cross-linguistic			</a:t>
            </a:r>
          </a:p>
          <a:p>
            <a:pPr defTabSz="966612">
              <a:defRPr/>
            </a:pPr>
            <a:r>
              <a:rPr lang="en-US" baseline="0" dirty="0" smtClean="0"/>
              <a:t>   developmental auditory </a:t>
            </a:r>
            <a:r>
              <a:rPr lang="en-US" baseline="0" dirty="0" err="1" smtClean="0"/>
              <a:t>imperception</a:t>
            </a:r>
            <a:r>
              <a:rPr lang="en-US" baseline="0" dirty="0" smtClean="0"/>
              <a:t>						</a:t>
            </a:r>
          </a:p>
          <a:p>
            <a:pPr defTabSz="966612">
              <a:defRPr/>
            </a:pPr>
            <a:r>
              <a:rPr lang="en-US" baseline="0" dirty="0" smtClean="0"/>
              <a:t>   dominant language								</a:t>
            </a:r>
          </a:p>
          <a:p>
            <a:pPr defTabSz="966612">
              <a:defRPr/>
            </a:pPr>
            <a:r>
              <a:rPr lang="en-US" baseline="0" dirty="0" smtClean="0"/>
              <a:t>   dysphasia</a:t>
            </a:r>
          </a:p>
          <a:p>
            <a:pPr defTabSz="966612">
              <a:defRPr/>
            </a:pPr>
            <a:r>
              <a:rPr lang="en-US" baseline="0" dirty="0" smtClean="0"/>
              <a:t>   evidence-based reading instruction</a:t>
            </a:r>
          </a:p>
          <a:p>
            <a:pPr defTabSz="966612">
              <a:defRPr/>
            </a:pPr>
            <a:r>
              <a:rPr lang="en-US" baseline="0" dirty="0" smtClean="0"/>
              <a:t>   Free Appropriate Public Education								</a:t>
            </a:r>
          </a:p>
          <a:p>
            <a:pPr defTabSz="966612">
              <a:defRPr/>
            </a:pPr>
            <a:r>
              <a:rPr lang="en-US" baseline="0" dirty="0" smtClean="0"/>
              <a:t>   </a:t>
            </a:r>
            <a:r>
              <a:rPr lang="en-US" baseline="0" dirty="0" err="1" smtClean="0"/>
              <a:t>morphosyllabic</a:t>
            </a:r>
            <a:r>
              <a:rPr lang="en-US" baseline="0" dirty="0" smtClean="0"/>
              <a:t> writing systems</a:t>
            </a:r>
          </a:p>
          <a:p>
            <a:pPr defTabSz="966612">
              <a:defRPr/>
            </a:pPr>
            <a:r>
              <a:rPr lang="en-US" baseline="0" dirty="0" smtClean="0"/>
              <a:t>   orthographic awareness</a:t>
            </a:r>
          </a:p>
          <a:p>
            <a:pPr defTabSz="966612">
              <a:defRPr/>
            </a:pPr>
            <a:r>
              <a:rPr lang="en-US" baseline="0" dirty="0" smtClean="0"/>
              <a:t>   orthographic memory</a:t>
            </a:r>
          </a:p>
          <a:p>
            <a:pPr defTabSz="966612">
              <a:defRPr/>
            </a:pPr>
            <a:r>
              <a:rPr lang="en-US" baseline="0" dirty="0" smtClean="0"/>
              <a:t>   phonological memory</a:t>
            </a:r>
          </a:p>
          <a:p>
            <a:pPr defTabSz="966612">
              <a:defRPr/>
            </a:pPr>
            <a:r>
              <a:rPr lang="en-US" baseline="0" dirty="0" smtClean="0"/>
              <a:t>   Semitic writing system</a:t>
            </a:r>
          </a:p>
          <a:p>
            <a:pPr defTabSz="966612">
              <a:defRPr/>
            </a:pPr>
            <a:r>
              <a:rPr lang="en-US" baseline="0" dirty="0" smtClean="0"/>
              <a:t>   specific developmental dyslexia</a:t>
            </a:r>
          </a:p>
          <a:p>
            <a:pPr defTabSz="966612">
              <a:defRPr/>
            </a:pPr>
            <a:r>
              <a:rPr lang="en-US" baseline="0" dirty="0" smtClean="0"/>
              <a:t>   syllabic writing system</a:t>
            </a:r>
          </a:p>
          <a:p>
            <a:pPr defTabSz="966612">
              <a:defRPr/>
            </a:pPr>
            <a:r>
              <a:rPr lang="en-US" baseline="0" dirty="0" smtClean="0"/>
              <a:t>   syntax</a:t>
            </a:r>
          </a:p>
          <a:p>
            <a:pPr defTabSz="966612">
              <a:defRPr/>
            </a:pPr>
            <a:r>
              <a:rPr lang="en-US" baseline="0" dirty="0" smtClean="0"/>
              <a:t>   				   				    				   				</a:t>
            </a:r>
          </a:p>
          <a:p>
            <a:pPr defTabSz="966612">
              <a:defRPr/>
            </a:pPr>
            <a:endParaRPr lang="en-US" baseline="0" dirty="0" smtClean="0"/>
          </a:p>
          <a:p>
            <a:pPr defTabSz="966612">
              <a:defRPr/>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50</a:t>
            </a:fld>
            <a:endParaRPr lang="en-US"/>
          </a:p>
        </p:txBody>
      </p:sp>
    </p:spTree>
    <p:extLst>
      <p:ext uri="{BB962C8B-B14F-4D97-AF65-F5344CB8AC3E}">
        <p14:creationId xmlns:p14="http://schemas.microsoft.com/office/powerpoint/2010/main" val="93271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smtClean="0"/>
              <a:t>This is the title slide</a:t>
            </a:r>
            <a:r>
              <a:rPr lang="en-US" baseline="0" dirty="0" smtClean="0"/>
              <a:t> for Appendix G. Direct the participants to pages 97–101 of the handbook.</a:t>
            </a:r>
          </a:p>
          <a:p>
            <a:pPr defTabSz="966612">
              <a:defRPr/>
            </a:pPr>
            <a:endParaRPr lang="en-US" baseline="0" dirty="0" smtClean="0"/>
          </a:p>
          <a:p>
            <a:pPr marL="181240" indent="-181240" defTabSz="966612">
              <a:buFont typeface="Arial" panose="020B0604020202020204" pitchFamily="34" charset="0"/>
              <a:buChar char="•"/>
              <a:defRPr/>
            </a:pPr>
            <a:r>
              <a:rPr lang="en-US" baseline="0" dirty="0" smtClean="0"/>
              <a:t>This additional contact section explains the rights and responsibilities of students with disabilities who are preparing to attend postsecondary schools. Allow the participants to review the questions and answers provided by the Office for Civil Rights. Be sure to point out the additional contact information for additional questions parents and students may have when preparing for college. This information is located on page 100 of the handbook. Use as much time as needed for clarification (approximately five minutes).</a:t>
            </a:r>
          </a:p>
          <a:p>
            <a:pPr marL="181240" indent="-181240" defTabSz="966612">
              <a:buFont typeface="Arial" panose="020B0604020202020204" pitchFamily="34" charset="0"/>
              <a:buChar char="•"/>
              <a:defRPr/>
            </a:pPr>
            <a:endParaRPr lang="en-US" baseline="0" dirty="0" smtClean="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51</a:t>
            </a:fld>
            <a:endParaRPr lang="en-US"/>
          </a:p>
        </p:txBody>
      </p:sp>
    </p:spTree>
    <p:extLst>
      <p:ext uri="{BB962C8B-B14F-4D97-AF65-F5344CB8AC3E}">
        <p14:creationId xmlns:p14="http://schemas.microsoft.com/office/powerpoint/2010/main" val="37959950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smtClean="0"/>
              <a:t>This is the title slide</a:t>
            </a:r>
            <a:r>
              <a:rPr lang="en-US" baseline="0" dirty="0" smtClean="0"/>
              <a:t> for Appendix H. Direct the participants to pages 102–144 of the handbook.</a:t>
            </a:r>
          </a:p>
          <a:p>
            <a:pPr marL="181240" indent="-181240" defTabSz="966612">
              <a:buFont typeface="Arial" panose="020B0604020202020204" pitchFamily="34" charset="0"/>
              <a:buChar char="•"/>
              <a:defRPr/>
            </a:pPr>
            <a:endParaRPr lang="en-US" baseline="0" dirty="0" smtClean="0"/>
          </a:p>
          <a:p>
            <a:pPr marL="181240" indent="-181240" defTabSz="966612">
              <a:buFont typeface="Arial" panose="020B0604020202020204" pitchFamily="34" charset="0"/>
              <a:buChar char="•"/>
              <a:defRPr/>
            </a:pPr>
            <a:r>
              <a:rPr lang="en-US" baseline="0" dirty="0" smtClean="0"/>
              <a:t>This information was included as a resource.</a:t>
            </a:r>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52</a:t>
            </a:fld>
            <a:endParaRPr lang="en-US"/>
          </a:p>
        </p:txBody>
      </p:sp>
    </p:spTree>
    <p:extLst>
      <p:ext uri="{BB962C8B-B14F-4D97-AF65-F5344CB8AC3E}">
        <p14:creationId xmlns:p14="http://schemas.microsoft.com/office/powerpoint/2010/main" val="26048920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dirty="0" smtClean="0"/>
              <a:t>This is the title slide</a:t>
            </a:r>
            <a:r>
              <a:rPr lang="en-US" baseline="0" dirty="0" smtClean="0"/>
              <a:t> for Appendix I. Direct the participants to pages 145–148 of the handbook.</a:t>
            </a:r>
          </a:p>
          <a:p>
            <a:pPr marL="181240" indent="-181240" defTabSz="966612">
              <a:buFont typeface="Arial" panose="020B0604020202020204" pitchFamily="34" charset="0"/>
              <a:buChar char="•"/>
              <a:defRPr/>
            </a:pPr>
            <a:endParaRPr lang="en-US" baseline="0" dirty="0" smtClean="0"/>
          </a:p>
          <a:p>
            <a:pPr marL="181240" indent="-181240" defTabSz="966612">
              <a:buFont typeface="Arial" panose="020B0604020202020204" pitchFamily="34" charset="0"/>
              <a:buChar char="•"/>
              <a:defRPr/>
            </a:pPr>
            <a:r>
              <a:rPr lang="en-US" baseline="0" dirty="0" smtClean="0"/>
              <a:t>At the request of Mrs. Miller, State Board of Education member, the following History of Dyslexia Law is included in memory of Dr. Luke </a:t>
            </a:r>
            <a:r>
              <a:rPr lang="en-US" baseline="0" dirty="0" err="1" smtClean="0"/>
              <a:t>Waites</a:t>
            </a:r>
            <a:r>
              <a:rPr lang="en-US" baseline="0" dirty="0" smtClean="0"/>
              <a:t>, founding Medical Director of the Center for Dyslexia and Learning Disorders at the Texas Scottish Rite Hospital for Children.</a:t>
            </a:r>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53</a:t>
            </a:fld>
            <a:endParaRPr lang="en-US"/>
          </a:p>
        </p:txBody>
      </p:sp>
    </p:spTree>
    <p:extLst>
      <p:ext uri="{BB962C8B-B14F-4D97-AF65-F5344CB8AC3E}">
        <p14:creationId xmlns:p14="http://schemas.microsoft.com/office/powerpoint/2010/main" val="31483134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this slide to reflect the contact information of your ESC.</a:t>
            </a: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54</a:t>
            </a:fld>
            <a:endParaRPr lang="en-US"/>
          </a:p>
        </p:txBody>
      </p:sp>
    </p:spTree>
    <p:extLst>
      <p:ext uri="{BB962C8B-B14F-4D97-AF65-F5344CB8AC3E}">
        <p14:creationId xmlns:p14="http://schemas.microsoft.com/office/powerpoint/2010/main" val="2367829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55</a:t>
            </a:fld>
            <a:endParaRPr lang="en-US"/>
          </a:p>
        </p:txBody>
      </p:sp>
    </p:spTree>
    <p:extLst>
      <p:ext uri="{BB962C8B-B14F-4D97-AF65-F5344CB8AC3E}">
        <p14:creationId xmlns:p14="http://schemas.microsoft.com/office/powerpoint/2010/main" val="910473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title slide</a:t>
            </a:r>
            <a:r>
              <a:rPr lang="en-US" baseline="0" dirty="0" smtClean="0"/>
              <a:t> for Chapter I. </a:t>
            </a: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6</a:t>
            </a:fld>
            <a:endParaRPr lang="en-US"/>
          </a:p>
        </p:txBody>
      </p:sp>
    </p:spTree>
    <p:extLst>
      <p:ext uri="{BB962C8B-B14F-4D97-AF65-F5344CB8AC3E}">
        <p14:creationId xmlns:p14="http://schemas.microsoft.com/office/powerpoint/2010/main" val="203617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Direct the participants to locate the definition</a:t>
            </a:r>
            <a:r>
              <a:rPr lang="en-US" baseline="0" dirty="0" smtClean="0"/>
              <a:t> of dyslexia and related disorders as written by the Texas Education Code (TEC) §38.003 on page 8 of the handbook. There are terms defined in Appendix E (Associated Terms) that provide additional information on disabilities that are associated with dyslexia. Direct the participants to Appendix E for these definitions.</a:t>
            </a:r>
          </a:p>
          <a:p>
            <a:pPr marL="0" indent="0">
              <a:buFont typeface="Arial" panose="020B0604020202020204" pitchFamily="34" charset="0"/>
              <a:buNone/>
            </a:pPr>
            <a:endParaRPr lang="en-US" baseline="0" dirty="0" smtClean="0"/>
          </a:p>
          <a:p>
            <a:pPr marL="181240" indent="-181240">
              <a:buFont typeface="Arial" panose="020B0604020202020204" pitchFamily="34" charset="0"/>
              <a:buChar char="•"/>
            </a:pPr>
            <a:r>
              <a:rPr lang="en-US" baseline="0" dirty="0" smtClean="0"/>
              <a:t>Direct the participants to locate on page 8 the definition of dyslexia as adopted by the International Dyslexia Association Board of Directors.</a:t>
            </a:r>
          </a:p>
          <a:p>
            <a:pPr marL="0" indent="0">
              <a:buFont typeface="Arial" panose="020B0604020202020204" pitchFamily="34" charset="0"/>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7</a:t>
            </a:fld>
            <a:endParaRPr lang="en-US"/>
          </a:p>
        </p:txBody>
      </p:sp>
    </p:spTree>
    <p:extLst>
      <p:ext uri="{BB962C8B-B14F-4D97-AF65-F5344CB8AC3E}">
        <p14:creationId xmlns:p14="http://schemas.microsoft.com/office/powerpoint/2010/main" val="2618562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these are the primary characteristics</a:t>
            </a:r>
            <a:r>
              <a:rPr lang="en-US" baseline="0" dirty="0" smtClean="0"/>
              <a:t> of dyslexia, not every student will demonstrate the same degree of impairment.  This information is found on page 8 of the handbook.</a:t>
            </a:r>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8</a:t>
            </a:fld>
            <a:endParaRPr lang="en-US"/>
          </a:p>
        </p:txBody>
      </p:sp>
    </p:spTree>
    <p:extLst>
      <p:ext uri="{BB962C8B-B14F-4D97-AF65-F5344CB8AC3E}">
        <p14:creationId xmlns:p14="http://schemas.microsoft.com/office/powerpoint/2010/main" val="1212413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Direct the participants to the information</a:t>
            </a:r>
            <a:r>
              <a:rPr lang="en-US" baseline="0" dirty="0" smtClean="0"/>
              <a:t> found on pages 8–9 of </a:t>
            </a:r>
            <a:r>
              <a:rPr lang="en-US" i="0" baseline="0" dirty="0" smtClean="0"/>
              <a:t>the handbook</a:t>
            </a:r>
            <a:r>
              <a:rPr lang="en-US" baseline="0" dirty="0" smtClean="0"/>
              <a:t>.  Take note of the bolded words on the slide. </a:t>
            </a:r>
            <a:endParaRPr lang="en-US" dirty="0" smtClean="0"/>
          </a:p>
          <a:p>
            <a:endParaRPr lang="en-US" dirty="0"/>
          </a:p>
        </p:txBody>
      </p:sp>
      <p:sp>
        <p:nvSpPr>
          <p:cNvPr id="4" name="Slide Number Placeholder 3"/>
          <p:cNvSpPr>
            <a:spLocks noGrp="1"/>
          </p:cNvSpPr>
          <p:nvPr>
            <p:ph type="sldNum" sz="quarter" idx="10"/>
          </p:nvPr>
        </p:nvSpPr>
        <p:spPr/>
        <p:txBody>
          <a:bodyPr/>
          <a:lstStyle/>
          <a:p>
            <a:fld id="{B457E7FD-D2BC-4462-9ED3-1D0A3F026A62}" type="slidenum">
              <a:rPr lang="en-US" smtClean="0"/>
              <a:pPr/>
              <a:t>9</a:t>
            </a:fld>
            <a:endParaRPr lang="en-US"/>
          </a:p>
        </p:txBody>
      </p:sp>
    </p:spTree>
    <p:extLst>
      <p:ext uri="{BB962C8B-B14F-4D97-AF65-F5344CB8AC3E}">
        <p14:creationId xmlns:p14="http://schemas.microsoft.com/office/powerpoint/2010/main" val="1212413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2A014C6-595A-492D-A30D-BBEACC70AC69}"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6DA612B-DEC2-4DC9-A374-B7EB51D71984}"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014C6-595A-492D-A30D-BBEACC70AC69}"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A612B-DEC2-4DC9-A374-B7EB51D719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2A014C6-595A-492D-A30D-BBEACC70AC69}"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A612B-DEC2-4DC9-A374-B7EB51D719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014C6-595A-492D-A30D-BBEACC70AC69}"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A612B-DEC2-4DC9-A374-B7EB51D719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2A014C6-595A-492D-A30D-BBEACC70AC69}" type="datetimeFigureOut">
              <a:rPr lang="en-US" smtClean="0"/>
              <a:pPr/>
              <a:t>11/7/2014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DA612B-DEC2-4DC9-A374-B7EB51D71984}"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A014C6-595A-492D-A30D-BBEACC70AC69}"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A612B-DEC2-4DC9-A374-B7EB51D719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A014C6-595A-492D-A30D-BBEACC70AC69}" type="datetimeFigureOut">
              <a:rPr lang="en-US" smtClean="0"/>
              <a:pPr/>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DA612B-DEC2-4DC9-A374-B7EB51D719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A014C6-595A-492D-A30D-BBEACC70AC69}" type="datetimeFigureOut">
              <a:rPr lang="en-US" smtClean="0"/>
              <a:pPr/>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DA612B-DEC2-4DC9-A374-B7EB51D719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2A014C6-595A-492D-A30D-BBEACC70AC69}" type="datetimeFigureOut">
              <a:rPr lang="en-US" smtClean="0"/>
              <a:pPr/>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DA612B-DEC2-4DC9-A374-B7EB51D719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A014C6-595A-492D-A30D-BBEACC70AC69}"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DA612B-DEC2-4DC9-A374-B7EB51D71984}"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2A014C6-595A-492D-A30D-BBEACC70AC69}" type="datetimeFigureOut">
              <a:rPr lang="en-US" smtClean="0"/>
              <a:pPr/>
              <a:t>11/7/2014</a:t>
            </a:fld>
            <a:endParaRPr lang="en-US"/>
          </a:p>
        </p:txBody>
      </p:sp>
      <p:sp>
        <p:nvSpPr>
          <p:cNvPr id="7" name="Slide Number Placeholder 6"/>
          <p:cNvSpPr>
            <a:spLocks noGrp="1"/>
          </p:cNvSpPr>
          <p:nvPr>
            <p:ph type="sldNum" sz="quarter" idx="12"/>
          </p:nvPr>
        </p:nvSpPr>
        <p:spPr/>
        <p:txBody>
          <a:bodyPr/>
          <a:lstStyle/>
          <a:p>
            <a:fld id="{76DA612B-DEC2-4DC9-A374-B7EB51D71984}"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2A014C6-595A-492D-A30D-BBEACC70AC69}" type="datetimeFigureOut">
              <a:rPr lang="en-US" smtClean="0"/>
              <a:pPr/>
              <a:t>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6DA612B-DEC2-4DC9-A374-B7EB51D71984}"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esc18.net/Page/23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tea.state.tx.us/student.assessment/accommodations/staar-telpa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hyperlink" Target="http://www.region10.org/dyslexia/techpla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hyperlink" Target="http://www.tea.state.tx.us/index2.aspx?id=2147487109"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tea.state.tx.us/index2.aspx?id=25769814312"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mailto:windy.clark@esc4.net"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mailto:copyrights@tea.state.tx.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3600" dirty="0" smtClean="0"/>
              <a:t>Revised 2014</a:t>
            </a:r>
            <a:endParaRPr lang="en-US" sz="3600" dirty="0"/>
          </a:p>
        </p:txBody>
      </p:sp>
      <p:sp>
        <p:nvSpPr>
          <p:cNvPr id="2" name="Title 1"/>
          <p:cNvSpPr>
            <a:spLocks noGrp="1"/>
          </p:cNvSpPr>
          <p:nvPr>
            <p:ph type="ctrTitle"/>
          </p:nvPr>
        </p:nvSpPr>
        <p:spPr/>
        <p:txBody>
          <a:bodyPr/>
          <a:lstStyle/>
          <a:p>
            <a:r>
              <a:rPr lang="en-US" dirty="0" smtClean="0"/>
              <a:t>The Dyslexia Handbook</a:t>
            </a:r>
            <a:endParaRPr lang="en-US" dirty="0"/>
          </a:p>
        </p:txBody>
      </p:sp>
      <p:pic>
        <p:nvPicPr>
          <p:cNvPr id="1027" name="Picture 3" descr="C:\Users\gonzalezv\AppData\Local\Microsoft\Windows\Temporary Internet Files\Content.IE5\WYGEYPW3\MC910216336[1].png"/>
          <p:cNvPicPr>
            <a:picLocks noChangeAspect="1" noChangeArrowheads="1"/>
          </p:cNvPicPr>
          <p:nvPr/>
        </p:nvPicPr>
        <p:blipFill>
          <a:blip r:embed="rId3" cstate="print">
            <a:clrChange>
              <a:clrFrom>
                <a:srgbClr val="000000">
                  <a:alpha val="0"/>
                </a:srgbClr>
              </a:clrFrom>
              <a:clrTo>
                <a:srgbClr val="000000">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24200" y="228600"/>
            <a:ext cx="2706353"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992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Sources of Information</a:t>
            </a:r>
            <a:endParaRPr lang="en-US" sz="4400" dirty="0"/>
          </a:p>
        </p:txBody>
      </p:sp>
      <p:sp>
        <p:nvSpPr>
          <p:cNvPr id="3" name="Content Placeholder 2"/>
          <p:cNvSpPr>
            <a:spLocks noGrp="1"/>
          </p:cNvSpPr>
          <p:nvPr>
            <p:ph idx="1"/>
          </p:nvPr>
        </p:nvSpPr>
        <p:spPr>
          <a:xfrm>
            <a:off x="457200" y="2286000"/>
            <a:ext cx="8229600" cy="3352800"/>
          </a:xfrm>
        </p:spPr>
        <p:txBody>
          <a:bodyPr>
            <a:normAutofit/>
          </a:bodyPr>
          <a:lstStyle/>
          <a:p>
            <a:pPr marL="114300" indent="0">
              <a:buNone/>
            </a:pPr>
            <a:r>
              <a:rPr lang="en-US" sz="4000" dirty="0" smtClean="0"/>
              <a:t>A list of source documents follows each section within each chapter.</a:t>
            </a:r>
            <a:endParaRPr lang="en-US" sz="4000" dirty="0"/>
          </a:p>
        </p:txBody>
      </p:sp>
    </p:spTree>
    <p:extLst>
      <p:ext uri="{BB962C8B-B14F-4D97-AF65-F5344CB8AC3E}">
        <p14:creationId xmlns:p14="http://schemas.microsoft.com/office/powerpoint/2010/main" val="3482635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3" y="408372"/>
            <a:ext cx="9005454" cy="1039427"/>
          </a:xfrm>
        </p:spPr>
        <p:txBody>
          <a:bodyPr>
            <a:noAutofit/>
          </a:bodyPr>
          <a:lstStyle/>
          <a:p>
            <a:r>
              <a:rPr lang="en-US" sz="4400" dirty="0" smtClean="0"/>
              <a:t>Think about it</a:t>
            </a:r>
            <a:endParaRPr lang="en-US" sz="4400" dirty="0"/>
          </a:p>
        </p:txBody>
      </p:sp>
      <p:sp>
        <p:nvSpPr>
          <p:cNvPr id="3" name="Content Placeholder 2"/>
          <p:cNvSpPr>
            <a:spLocks noGrp="1"/>
          </p:cNvSpPr>
          <p:nvPr>
            <p:ph idx="1"/>
          </p:nvPr>
        </p:nvSpPr>
        <p:spPr>
          <a:xfrm>
            <a:off x="533400" y="1828800"/>
            <a:ext cx="8229600" cy="4876800"/>
          </a:xfrm>
        </p:spPr>
        <p:txBody>
          <a:bodyPr>
            <a:normAutofit/>
          </a:bodyPr>
          <a:lstStyle/>
          <a:p>
            <a:pPr marL="114300" indent="0">
              <a:buNone/>
            </a:pPr>
            <a:r>
              <a:rPr lang="en-US" sz="3600" b="1" dirty="0" smtClean="0"/>
              <a:t>Connecting Research and Practice</a:t>
            </a:r>
            <a:endParaRPr lang="en-US" sz="3600" b="1" dirty="0"/>
          </a:p>
          <a:p>
            <a:pPr marL="114300" indent="0">
              <a:buNone/>
            </a:pPr>
            <a:r>
              <a:rPr lang="en-US" sz="3200" dirty="0" smtClean="0"/>
              <a:t>New research in understanding dyslexia as a neurodevelopmental disorder is ongoing. Future research will assist in learning more about the phonological awareness deficit and how this deficit interacts with other factors related to dyslexia.</a:t>
            </a:r>
            <a:endParaRPr lang="en-US" sz="3200" dirty="0"/>
          </a:p>
          <a:p>
            <a:pPr marL="411480" lvl="1" indent="0">
              <a:buNone/>
            </a:pPr>
            <a:endParaRPr lang="en-US" dirty="0" smtClean="0"/>
          </a:p>
        </p:txBody>
      </p:sp>
    </p:spTree>
    <p:extLst>
      <p:ext uri="{BB962C8B-B14F-4D97-AF65-F5344CB8AC3E}">
        <p14:creationId xmlns:p14="http://schemas.microsoft.com/office/powerpoint/2010/main" val="1149449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08372"/>
            <a:ext cx="8991600" cy="1039427"/>
          </a:xfrm>
        </p:spPr>
        <p:txBody>
          <a:bodyPr>
            <a:noAutofit/>
          </a:bodyPr>
          <a:lstStyle/>
          <a:p>
            <a:r>
              <a:rPr lang="en-US" sz="4000" dirty="0" smtClean="0"/>
              <a:t>Definitions and Characteristics of Dyslexia</a:t>
            </a:r>
            <a:endParaRPr lang="en-US" sz="4000" dirty="0"/>
          </a:p>
        </p:txBody>
      </p:sp>
      <p:sp>
        <p:nvSpPr>
          <p:cNvPr id="3" name="Content Placeholder 2"/>
          <p:cNvSpPr>
            <a:spLocks noGrp="1"/>
          </p:cNvSpPr>
          <p:nvPr>
            <p:ph idx="1"/>
          </p:nvPr>
        </p:nvSpPr>
        <p:spPr>
          <a:xfrm>
            <a:off x="457200" y="1752600"/>
            <a:ext cx="8229600" cy="4876800"/>
          </a:xfrm>
        </p:spPr>
        <p:txBody>
          <a:bodyPr>
            <a:normAutofit/>
          </a:bodyPr>
          <a:lstStyle/>
          <a:p>
            <a:pPr marL="114300" indent="0">
              <a:buNone/>
            </a:pPr>
            <a:r>
              <a:rPr lang="en-US" sz="3200" b="1" dirty="0"/>
              <a:t>Common Risks Factors Associated with </a:t>
            </a:r>
            <a:r>
              <a:rPr lang="en-US" sz="3200" b="1" dirty="0" smtClean="0"/>
              <a:t>Dyslexia</a:t>
            </a:r>
            <a:endParaRPr lang="en-US" dirty="0" smtClean="0"/>
          </a:p>
          <a:p>
            <a:pPr lvl="1"/>
            <a:r>
              <a:rPr lang="en-US" sz="2800" dirty="0" smtClean="0"/>
              <a:t>Preschool</a:t>
            </a:r>
          </a:p>
          <a:p>
            <a:pPr lvl="1"/>
            <a:r>
              <a:rPr lang="en-US" sz="2800" dirty="0" smtClean="0"/>
              <a:t>Kindergarten and First Grade</a:t>
            </a:r>
          </a:p>
          <a:p>
            <a:pPr lvl="1"/>
            <a:r>
              <a:rPr lang="en-US" sz="2800" dirty="0" smtClean="0"/>
              <a:t>Second Grade and Third Grade</a:t>
            </a:r>
          </a:p>
          <a:p>
            <a:pPr lvl="1"/>
            <a:r>
              <a:rPr lang="en-US" sz="2800" dirty="0" smtClean="0"/>
              <a:t>Fourth Grade through Sixth Grade</a:t>
            </a:r>
          </a:p>
          <a:p>
            <a:pPr lvl="1"/>
            <a:r>
              <a:rPr lang="en-US" sz="2800" dirty="0" smtClean="0"/>
              <a:t>Middle School and High School</a:t>
            </a:r>
          </a:p>
          <a:p>
            <a:pPr lvl="1"/>
            <a:r>
              <a:rPr lang="en-US" sz="2800" dirty="0" smtClean="0"/>
              <a:t>Postsecondary</a:t>
            </a:r>
          </a:p>
          <a:p>
            <a:pPr lvl="1"/>
            <a:endParaRPr lang="en-US" dirty="0"/>
          </a:p>
          <a:p>
            <a:pPr marL="411480" lvl="1" indent="0">
              <a:buNone/>
            </a:pPr>
            <a:endParaRPr lang="en-US" dirty="0" smtClean="0"/>
          </a:p>
        </p:txBody>
      </p:sp>
    </p:spTree>
    <p:extLst>
      <p:ext uri="{BB962C8B-B14F-4D97-AF65-F5344CB8AC3E}">
        <p14:creationId xmlns:p14="http://schemas.microsoft.com/office/powerpoint/2010/main" val="425740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Think about it</a:t>
            </a:r>
            <a:endParaRPr lang="en-US" sz="4400" dirty="0"/>
          </a:p>
        </p:txBody>
      </p:sp>
      <p:sp>
        <p:nvSpPr>
          <p:cNvPr id="3" name="Content Placeholder 2"/>
          <p:cNvSpPr>
            <a:spLocks noGrp="1"/>
          </p:cNvSpPr>
          <p:nvPr>
            <p:ph idx="1"/>
          </p:nvPr>
        </p:nvSpPr>
        <p:spPr>
          <a:xfrm>
            <a:off x="457200" y="2027237"/>
            <a:ext cx="8229600" cy="4373563"/>
          </a:xfrm>
        </p:spPr>
        <p:txBody>
          <a:bodyPr>
            <a:normAutofit/>
          </a:bodyPr>
          <a:lstStyle/>
          <a:p>
            <a:pPr marL="114300" indent="0">
              <a:buNone/>
            </a:pPr>
            <a:r>
              <a:rPr lang="en-US" sz="3600" b="1" dirty="0" smtClean="0"/>
              <a:t>Associated Academic Difficulties and Other Conditions</a:t>
            </a:r>
          </a:p>
          <a:p>
            <a:pPr marL="114300" indent="0">
              <a:buNone/>
            </a:pPr>
            <a:endParaRPr lang="en-US" sz="2000" dirty="0" smtClean="0"/>
          </a:p>
          <a:p>
            <a:pPr marL="114300" indent="0">
              <a:buNone/>
            </a:pPr>
            <a:r>
              <a:rPr lang="en-US" sz="3200" dirty="0" smtClean="0"/>
              <a:t>Besides academic struggles, some students with dyslexia may exhibit other complex conditions and/or behaviors.</a:t>
            </a:r>
            <a:endParaRPr lang="en-US" sz="3200" dirty="0"/>
          </a:p>
        </p:txBody>
      </p:sp>
      <p:pic>
        <p:nvPicPr>
          <p:cNvPr id="4098" name="Picture 2" descr="C:\Users\gonzalezv\AppData\Local\Microsoft\Windows\Temporary Internet Files\Content.IE5\3F2MLTK1\MP9003089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76974" y="297883"/>
            <a:ext cx="68750" cy="457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5553" y="3657600"/>
            <a:ext cx="69447" cy="457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flipV="1">
            <a:off x="14249400" y="675618"/>
            <a:ext cx="45719" cy="45719"/>
          </a:xfrm>
          <a:prstGeom prst="rect">
            <a:avLst/>
          </a:prstGeom>
          <a:solidFill>
            <a:srgbClr val="FFC000"/>
          </a:solidFill>
        </p:spPr>
        <p:txBody>
          <a:bodyPr wrap="square" rtlCol="0">
            <a:spAutoFit/>
          </a:bodyPr>
          <a:lstStyle/>
          <a:p>
            <a:endParaRPr lang="en-US" sz="2800" dirty="0" smtClean="0"/>
          </a:p>
        </p:txBody>
      </p:sp>
    </p:spTree>
    <p:extLst>
      <p:ext uri="{BB962C8B-B14F-4D97-AF65-F5344CB8AC3E}">
        <p14:creationId xmlns:p14="http://schemas.microsoft.com/office/powerpoint/2010/main" val="581095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and Identification</a:t>
            </a:r>
            <a:endParaRPr lang="en-US" dirty="0"/>
          </a:p>
        </p:txBody>
      </p:sp>
      <p:sp>
        <p:nvSpPr>
          <p:cNvPr id="3" name="Text Placeholder 2"/>
          <p:cNvSpPr>
            <a:spLocks noGrp="1"/>
          </p:cNvSpPr>
          <p:nvPr>
            <p:ph type="body" idx="1"/>
          </p:nvPr>
        </p:nvSpPr>
        <p:spPr/>
        <p:txBody>
          <a:bodyPr>
            <a:noAutofit/>
          </a:bodyPr>
          <a:lstStyle/>
          <a:p>
            <a:r>
              <a:rPr lang="en-US" sz="3200" dirty="0" smtClean="0"/>
              <a:t>Chapter II</a:t>
            </a:r>
            <a:endParaRPr lang="en-US" sz="3200" dirty="0"/>
          </a:p>
        </p:txBody>
      </p:sp>
    </p:spTree>
    <p:extLst>
      <p:ext uri="{BB962C8B-B14F-4D97-AF65-F5344CB8AC3E}">
        <p14:creationId xmlns:p14="http://schemas.microsoft.com/office/powerpoint/2010/main" val="1563067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84573"/>
            <a:ext cx="8260672" cy="1039427"/>
          </a:xfrm>
        </p:spPr>
        <p:txBody>
          <a:bodyPr>
            <a:noAutofit/>
          </a:bodyPr>
          <a:lstStyle/>
          <a:p>
            <a:r>
              <a:rPr lang="en-US" sz="3100" dirty="0" smtClean="0"/>
              <a:t>Procedures for the Assessment and Identification of Students with Dyslexia</a:t>
            </a:r>
            <a:endParaRPr lang="en-US" sz="3100" dirty="0"/>
          </a:p>
        </p:txBody>
      </p:sp>
      <p:sp>
        <p:nvSpPr>
          <p:cNvPr id="3" name="Content Placeholder 2"/>
          <p:cNvSpPr>
            <a:spLocks noGrp="1"/>
          </p:cNvSpPr>
          <p:nvPr>
            <p:ph idx="1"/>
          </p:nvPr>
        </p:nvSpPr>
        <p:spPr>
          <a:xfrm>
            <a:off x="457200" y="1828800"/>
            <a:ext cx="8229600" cy="4373563"/>
          </a:xfrm>
        </p:spPr>
        <p:txBody>
          <a:bodyPr>
            <a:normAutofit/>
          </a:bodyPr>
          <a:lstStyle/>
          <a:p>
            <a:pPr marL="114300" indent="0">
              <a:buNone/>
            </a:pPr>
            <a:endParaRPr lang="en-US" dirty="0" smtClean="0"/>
          </a:p>
        </p:txBody>
      </p:sp>
      <p:pic>
        <p:nvPicPr>
          <p:cNvPr id="5123" name="Picture 3" descr="C:\Users\gonzalezv\AppData\Local\Microsoft\Windows\Temporary Internet Files\Content.IE5\XM11LFP7\MP90044217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828800"/>
            <a:ext cx="5043203" cy="4480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188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Procedures for Assessment</a:t>
            </a:r>
            <a:endParaRPr lang="en-US" sz="4000" dirty="0"/>
          </a:p>
        </p:txBody>
      </p:sp>
      <p:sp>
        <p:nvSpPr>
          <p:cNvPr id="3" name="Content Placeholder 2"/>
          <p:cNvSpPr>
            <a:spLocks noGrp="1"/>
          </p:cNvSpPr>
          <p:nvPr>
            <p:ph idx="1"/>
          </p:nvPr>
        </p:nvSpPr>
        <p:spPr/>
        <p:txBody>
          <a:bodyPr>
            <a:normAutofit/>
          </a:bodyPr>
          <a:lstStyle/>
          <a:p>
            <a:r>
              <a:rPr lang="en-US" sz="3600" dirty="0" smtClean="0"/>
              <a:t>Section 504</a:t>
            </a:r>
          </a:p>
          <a:p>
            <a:r>
              <a:rPr lang="en-US" sz="3600" dirty="0" smtClean="0"/>
              <a:t>IDEA</a:t>
            </a:r>
          </a:p>
          <a:p>
            <a:r>
              <a:rPr lang="en-US" sz="3600" dirty="0" smtClean="0"/>
              <a:t>TEC §38.003(a)</a:t>
            </a:r>
          </a:p>
          <a:p>
            <a:r>
              <a:rPr lang="en-US" sz="3600" dirty="0" smtClean="0"/>
              <a:t>19 TAC §74.28</a:t>
            </a:r>
          </a:p>
          <a:p>
            <a:r>
              <a:rPr lang="en-US" sz="3600" dirty="0" smtClean="0"/>
              <a:t>TEC §28.006</a:t>
            </a:r>
            <a:endParaRPr lang="en-US" sz="3600" dirty="0"/>
          </a:p>
        </p:txBody>
      </p:sp>
      <p:sp>
        <p:nvSpPr>
          <p:cNvPr id="4" name="TextBox 3"/>
          <p:cNvSpPr txBox="1"/>
          <p:nvPr/>
        </p:nvSpPr>
        <p:spPr>
          <a:xfrm>
            <a:off x="2687933" y="5334000"/>
            <a:ext cx="5819222" cy="830997"/>
          </a:xfrm>
          <a:prstGeom prst="rect">
            <a:avLst/>
          </a:prstGeom>
          <a:noFill/>
        </p:spPr>
        <p:txBody>
          <a:bodyPr wrap="none" rtlCol="0">
            <a:spAutoFit/>
          </a:bodyPr>
          <a:lstStyle/>
          <a:p>
            <a:r>
              <a:rPr lang="en-US" sz="4800" b="1" dirty="0" smtClean="0">
                <a:solidFill>
                  <a:srgbClr val="800000"/>
                </a:solidFill>
              </a:rPr>
              <a:t>Written Procedures</a:t>
            </a:r>
            <a:endParaRPr lang="en-US" sz="4800" b="1" dirty="0">
              <a:solidFill>
                <a:srgbClr val="8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14600"/>
            <a:ext cx="3048000" cy="2032000"/>
          </a:xfrm>
          <a:prstGeom prst="rect">
            <a:avLst/>
          </a:prstGeom>
          <a:effectLst>
            <a:softEdge rad="635000"/>
          </a:effectLst>
        </p:spPr>
      </p:pic>
    </p:spTree>
    <p:extLst>
      <p:ext uri="{BB962C8B-B14F-4D97-AF65-F5344CB8AC3E}">
        <p14:creationId xmlns:p14="http://schemas.microsoft.com/office/powerpoint/2010/main" val="124070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Procedures for Assessment</a:t>
            </a:r>
            <a:endParaRPr lang="en-US" sz="4000" dirty="0"/>
          </a:p>
        </p:txBody>
      </p:sp>
      <p:sp>
        <p:nvSpPr>
          <p:cNvPr id="3" name="Content Placeholder 2"/>
          <p:cNvSpPr>
            <a:spLocks noGrp="1"/>
          </p:cNvSpPr>
          <p:nvPr>
            <p:ph idx="1"/>
          </p:nvPr>
        </p:nvSpPr>
        <p:spPr/>
        <p:txBody>
          <a:bodyPr/>
          <a:lstStyle/>
          <a:p>
            <a:pPr marL="114300" indent="0">
              <a:buNone/>
            </a:pPr>
            <a:r>
              <a:rPr lang="en-US" sz="2800" dirty="0" smtClean="0"/>
              <a:t>The first step in the assessment process, </a:t>
            </a:r>
            <a:r>
              <a:rPr lang="en-US" sz="2800" b="1" dirty="0" smtClean="0"/>
              <a:t>data</a:t>
            </a:r>
            <a:r>
              <a:rPr lang="en-US" sz="2800" dirty="0" smtClean="0"/>
              <a:t> </a:t>
            </a:r>
            <a:r>
              <a:rPr lang="en-US" sz="2800" b="1" dirty="0" smtClean="0"/>
              <a:t>gathering</a:t>
            </a:r>
            <a:r>
              <a:rPr lang="en-US" sz="2800" dirty="0" smtClean="0"/>
              <a:t>, should be an integral part of the district’s or charter school’s process for </a:t>
            </a:r>
            <a:r>
              <a:rPr lang="en-US" sz="2800" b="1" dirty="0" smtClean="0"/>
              <a:t>any student </a:t>
            </a:r>
            <a:r>
              <a:rPr lang="en-US" sz="2800" dirty="0" smtClean="0"/>
              <a:t>exhibiting learning difficulties.</a:t>
            </a:r>
          </a:p>
          <a:p>
            <a:pPr marL="114300" indent="0">
              <a:buNone/>
            </a:pPr>
            <a:endParaRPr lang="en-US" dirty="0"/>
          </a:p>
          <a:p>
            <a:pPr marL="114300" indent="0">
              <a:buNone/>
            </a:pPr>
            <a:endParaRPr lang="en-US" dirty="0" smtClean="0"/>
          </a:p>
          <a:p>
            <a:endParaRPr lang="en-US" dirty="0" smtClean="0"/>
          </a:p>
          <a:p>
            <a:endParaRPr lang="en-US" dirty="0"/>
          </a:p>
        </p:txBody>
      </p:sp>
      <p:pic>
        <p:nvPicPr>
          <p:cNvPr id="6146" name="Picture 2" descr="C:\Users\gonzalezv\AppData\Local\Microsoft\Windows\Temporary Internet Files\Content.IE5\WYGEYPW3\MP90039989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280" y="3962400"/>
            <a:ext cx="3901440" cy="259994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102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Procedures for Assessment</a:t>
            </a:r>
            <a:endParaRPr lang="en-US" sz="4000" dirty="0"/>
          </a:p>
        </p:txBody>
      </p:sp>
      <p:sp>
        <p:nvSpPr>
          <p:cNvPr id="3" name="Content Placeholder 2"/>
          <p:cNvSpPr>
            <a:spLocks noGrp="1"/>
          </p:cNvSpPr>
          <p:nvPr>
            <p:ph idx="1"/>
          </p:nvPr>
        </p:nvSpPr>
        <p:spPr/>
        <p:txBody>
          <a:bodyPr>
            <a:normAutofit/>
          </a:bodyPr>
          <a:lstStyle/>
          <a:p>
            <a:pPr marL="114300" indent="0">
              <a:buNone/>
            </a:pPr>
            <a:endParaRPr lang="en-US" sz="800" dirty="0" smtClean="0"/>
          </a:p>
          <a:p>
            <a:pPr marL="114300" indent="0">
              <a:buNone/>
            </a:pPr>
            <a:r>
              <a:rPr lang="en-US" sz="3600" b="1" dirty="0" smtClean="0"/>
              <a:t>What data </a:t>
            </a:r>
            <a:r>
              <a:rPr lang="en-US" sz="3600" dirty="0" smtClean="0"/>
              <a:t>is collected to ensure that underachievement </a:t>
            </a:r>
            <a:r>
              <a:rPr lang="en-US" sz="3600" b="1" dirty="0" smtClean="0"/>
              <a:t>is not </a:t>
            </a:r>
            <a:r>
              <a:rPr lang="en-US" sz="3600" dirty="0" smtClean="0"/>
              <a:t>due to lack of </a:t>
            </a:r>
            <a:r>
              <a:rPr lang="en-US" sz="3600" dirty="0" smtClean="0">
                <a:solidFill>
                  <a:srgbClr val="800000"/>
                </a:solidFill>
              </a:rPr>
              <a:t>appropriate instruction</a:t>
            </a:r>
            <a:r>
              <a:rPr lang="en-US" sz="3600" dirty="0" smtClean="0"/>
              <a:t>, </a:t>
            </a:r>
            <a:r>
              <a:rPr lang="en-US" sz="3600" dirty="0" smtClean="0">
                <a:solidFill>
                  <a:srgbClr val="800000"/>
                </a:solidFill>
              </a:rPr>
              <a:t>environmental and socioeconomic factors,</a:t>
            </a:r>
            <a:r>
              <a:rPr lang="en-US" sz="3600" dirty="0" smtClean="0"/>
              <a:t> and/or </a:t>
            </a:r>
            <a:r>
              <a:rPr lang="en-US" sz="3600" dirty="0" smtClean="0">
                <a:solidFill>
                  <a:srgbClr val="800000"/>
                </a:solidFill>
              </a:rPr>
              <a:t>language</a:t>
            </a:r>
            <a:r>
              <a:rPr lang="en-US" sz="3600" dirty="0" smtClean="0"/>
              <a:t> </a:t>
            </a:r>
            <a:r>
              <a:rPr lang="en-US" sz="3600" dirty="0" smtClean="0">
                <a:solidFill>
                  <a:srgbClr val="800000"/>
                </a:solidFill>
              </a:rPr>
              <a:t>proficiency</a:t>
            </a:r>
            <a:r>
              <a:rPr lang="en-US" sz="3600" dirty="0" smtClean="0"/>
              <a:t>?</a:t>
            </a:r>
          </a:p>
          <a:p>
            <a:endParaRPr lang="en-US" sz="3200" dirty="0" smtClean="0"/>
          </a:p>
          <a:p>
            <a:pPr marL="114300" indent="0">
              <a:buNone/>
            </a:pPr>
            <a:endParaRPr lang="en-US" sz="3200" dirty="0" smtClean="0"/>
          </a:p>
          <a:p>
            <a:pPr marL="114300" indent="0">
              <a:buNone/>
            </a:pPr>
            <a:endParaRPr lang="en-US" sz="3200" dirty="0" smtClean="0"/>
          </a:p>
          <a:p>
            <a:pPr marL="11430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710906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Procedures for Assessment</a:t>
            </a:r>
            <a:endParaRPr lang="en-US" sz="4400" dirty="0"/>
          </a:p>
        </p:txBody>
      </p:sp>
      <p:sp>
        <p:nvSpPr>
          <p:cNvPr id="3" name="Content Placeholder 2"/>
          <p:cNvSpPr>
            <a:spLocks noGrp="1"/>
          </p:cNvSpPr>
          <p:nvPr>
            <p:ph idx="1"/>
          </p:nvPr>
        </p:nvSpPr>
        <p:spPr/>
        <p:txBody>
          <a:bodyPr/>
          <a:lstStyle/>
          <a:p>
            <a:pPr marL="114300" indent="0">
              <a:buNone/>
            </a:pPr>
            <a:r>
              <a:rPr lang="en-US" sz="3600" dirty="0" smtClean="0"/>
              <a:t>After data gathering, the next step in the evaluation process is </a:t>
            </a:r>
            <a:r>
              <a:rPr lang="en-US" sz="3600" b="1" dirty="0" smtClean="0"/>
              <a:t>formal assessment</a:t>
            </a:r>
            <a:r>
              <a:rPr lang="en-US" sz="3600" dirty="0" smtClean="0"/>
              <a:t>.</a:t>
            </a:r>
          </a:p>
          <a:p>
            <a:r>
              <a:rPr lang="en-US" sz="3600" dirty="0" smtClean="0"/>
              <a:t>Informal and formal measures</a:t>
            </a:r>
          </a:p>
          <a:p>
            <a:r>
              <a:rPr lang="en-US" sz="3600" dirty="0" smtClean="0"/>
              <a:t>Parent information</a:t>
            </a:r>
          </a:p>
          <a:p>
            <a:r>
              <a:rPr lang="en-US" sz="3600" dirty="0" smtClean="0"/>
              <a:t>Teacher information</a:t>
            </a:r>
          </a:p>
          <a:p>
            <a:r>
              <a:rPr lang="en-US" sz="3600" dirty="0" smtClean="0"/>
              <a:t>Academic history </a:t>
            </a:r>
          </a:p>
          <a:p>
            <a:endParaRPr lang="en-US" dirty="0"/>
          </a:p>
        </p:txBody>
      </p:sp>
    </p:spTree>
    <p:extLst>
      <p:ext uri="{BB962C8B-B14F-4D97-AF65-F5344CB8AC3E}">
        <p14:creationId xmlns:p14="http://schemas.microsoft.com/office/powerpoint/2010/main" val="576173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We have learned</a:t>
            </a:r>
            <a:endParaRPr lang="en-US" sz="4400" dirty="0"/>
          </a:p>
        </p:txBody>
      </p:sp>
      <p:sp>
        <p:nvSpPr>
          <p:cNvPr id="3" name="Content Placeholder 2"/>
          <p:cNvSpPr>
            <a:spLocks noGrp="1"/>
          </p:cNvSpPr>
          <p:nvPr>
            <p:ph idx="1"/>
          </p:nvPr>
        </p:nvSpPr>
        <p:spPr/>
        <p:txBody>
          <a:bodyPr/>
          <a:lstStyle/>
          <a:p>
            <a:pPr marL="114300" indent="0">
              <a:buNone/>
            </a:pPr>
            <a:r>
              <a:rPr lang="en-US" dirty="0" smtClean="0"/>
              <a:t>Reading is the fundamental skill upon which all formal education depends. Research now shows that a child who doesn’t learn the reading basics early is unlikely to learn them at all. Any child who doesn’t learn to read early and well will not easily master other skills and knowledge and is unlikely to ever flourish in school or life.</a:t>
            </a:r>
          </a:p>
          <a:p>
            <a:pPr marL="114300" indent="0">
              <a:buNone/>
            </a:pPr>
            <a:r>
              <a:rPr lang="en-US" dirty="0"/>
              <a:t> </a:t>
            </a:r>
            <a:r>
              <a:rPr lang="en-US" dirty="0" smtClean="0"/>
              <a:t>                                                        L.C. Moats, 1999</a:t>
            </a:r>
            <a:endParaRPr lang="en-US" dirty="0"/>
          </a:p>
        </p:txBody>
      </p:sp>
      <p:pic>
        <p:nvPicPr>
          <p:cNvPr id="1026" name="Picture 2" descr="C:\Users\gonzalezv\AppData\Local\Microsoft\Windows\Temporary Internet Files\Content.IE5\3F2MLTK1\MP90043182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468091"/>
            <a:ext cx="2103120" cy="210312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429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Procedures for Assessment</a:t>
            </a:r>
            <a:endParaRPr lang="en-US" sz="4400" dirty="0"/>
          </a:p>
        </p:txBody>
      </p:sp>
      <p:sp>
        <p:nvSpPr>
          <p:cNvPr id="3" name="Content Placeholder 2"/>
          <p:cNvSpPr>
            <a:spLocks noGrp="1"/>
          </p:cNvSpPr>
          <p:nvPr>
            <p:ph idx="1"/>
          </p:nvPr>
        </p:nvSpPr>
        <p:spPr>
          <a:xfrm>
            <a:off x="457200" y="1752600"/>
            <a:ext cx="8229600" cy="4953000"/>
          </a:xfrm>
        </p:spPr>
        <p:txBody>
          <a:bodyPr>
            <a:normAutofit lnSpcReduction="10000"/>
          </a:bodyPr>
          <a:lstStyle/>
          <a:p>
            <a:pPr marL="114300" indent="0">
              <a:buNone/>
            </a:pPr>
            <a:r>
              <a:rPr lang="en-US" sz="3600" dirty="0" smtClean="0"/>
              <a:t>When formal assessment is recommended, the school completes the evaluation process as outlined in §504 or IDEA 2004.</a:t>
            </a:r>
            <a:endParaRPr lang="en-US" sz="2800" dirty="0" smtClean="0"/>
          </a:p>
          <a:p>
            <a:r>
              <a:rPr lang="en-US" sz="3600" dirty="0" smtClean="0"/>
              <a:t>Notification and Permission</a:t>
            </a:r>
          </a:p>
          <a:p>
            <a:r>
              <a:rPr lang="en-US" sz="3600" dirty="0" smtClean="0"/>
              <a:t>Tests and Other Evaluation Materials</a:t>
            </a:r>
          </a:p>
          <a:p>
            <a:r>
              <a:rPr lang="en-US" sz="3600" dirty="0" smtClean="0"/>
              <a:t>Additional Considerations for English Language Learners</a:t>
            </a:r>
            <a:endParaRPr lang="en-US" sz="3600" dirty="0"/>
          </a:p>
        </p:txBody>
      </p:sp>
    </p:spTree>
    <p:extLst>
      <p:ext uri="{BB962C8B-B14F-4D97-AF65-F5344CB8AC3E}">
        <p14:creationId xmlns:p14="http://schemas.microsoft.com/office/powerpoint/2010/main" val="1856962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Procedures for Assessment</a:t>
            </a:r>
            <a:endParaRPr lang="en-US" sz="4400" dirty="0"/>
          </a:p>
        </p:txBody>
      </p:sp>
      <p:sp>
        <p:nvSpPr>
          <p:cNvPr id="3" name="Content Placeholder 2"/>
          <p:cNvSpPr>
            <a:spLocks noGrp="1"/>
          </p:cNvSpPr>
          <p:nvPr>
            <p:ph idx="1"/>
          </p:nvPr>
        </p:nvSpPr>
        <p:spPr>
          <a:xfrm>
            <a:off x="457200" y="1951037"/>
            <a:ext cx="8229600" cy="4373563"/>
          </a:xfrm>
        </p:spPr>
        <p:txBody>
          <a:bodyPr>
            <a:normAutofit/>
          </a:bodyPr>
          <a:lstStyle/>
          <a:p>
            <a:pPr marL="114300" indent="0">
              <a:buNone/>
            </a:pPr>
            <a:r>
              <a:rPr lang="en-US" sz="3600" dirty="0" smtClean="0"/>
              <a:t>The </a:t>
            </a:r>
            <a:r>
              <a:rPr lang="en-US" sz="3600" b="1" dirty="0" smtClean="0"/>
              <a:t>domains to assess </a:t>
            </a:r>
            <a:r>
              <a:rPr lang="en-US" sz="3600" dirty="0" smtClean="0"/>
              <a:t>in the formal evaluation will include the following:</a:t>
            </a:r>
            <a:endParaRPr lang="en-US" sz="2800" dirty="0" smtClean="0"/>
          </a:p>
          <a:p>
            <a:r>
              <a:rPr lang="en-US" sz="3600" dirty="0" smtClean="0"/>
              <a:t>Academic Skills</a:t>
            </a:r>
          </a:p>
          <a:p>
            <a:r>
              <a:rPr lang="en-US" sz="3600" dirty="0" smtClean="0"/>
              <a:t>Cognitive Processes</a:t>
            </a:r>
          </a:p>
          <a:p>
            <a:r>
              <a:rPr lang="en-US" sz="3600" dirty="0" smtClean="0"/>
              <a:t>Possible Additional Areas</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1091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Procedures for Identification</a:t>
            </a:r>
            <a:endParaRPr lang="en-US" dirty="0"/>
          </a:p>
        </p:txBody>
      </p:sp>
      <p:sp>
        <p:nvSpPr>
          <p:cNvPr id="3" name="Content Placeholder 2"/>
          <p:cNvSpPr>
            <a:spLocks noGrp="1"/>
          </p:cNvSpPr>
          <p:nvPr>
            <p:ph idx="1"/>
          </p:nvPr>
        </p:nvSpPr>
        <p:spPr/>
        <p:txBody>
          <a:bodyPr/>
          <a:lstStyle/>
          <a:p>
            <a:pPr marL="114300" indent="0">
              <a:buNone/>
            </a:pPr>
            <a:r>
              <a:rPr lang="en-US" sz="3600" dirty="0" smtClean="0"/>
              <a:t>The identification of dyslexia is made by the §504 committee or, in the case of a special education referral, the admission,           review, and dismissal                                    (ARD) committee.</a:t>
            </a:r>
          </a:p>
          <a:p>
            <a:endParaRPr lang="en-US" dirty="0" smtClean="0"/>
          </a:p>
          <a:p>
            <a:endParaRPr lang="en-US" dirty="0" smtClean="0"/>
          </a:p>
          <a:p>
            <a:endParaRPr lang="en-US" dirty="0" smtClean="0"/>
          </a:p>
          <a:p>
            <a:endParaRPr lang="en-US" dirty="0" smtClean="0"/>
          </a:p>
          <a:p>
            <a:endParaRPr lang="en-US" dirty="0"/>
          </a:p>
        </p:txBody>
      </p:sp>
      <p:pic>
        <p:nvPicPr>
          <p:cNvPr id="1026" name="Picture 2" descr="C:\Users\gonzalezv\AppData\Local\Microsoft\Windows\Temporary Internet Files\Content.IE5\WYGEYPW3\MP9004118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959233"/>
            <a:ext cx="3208545" cy="2731127"/>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a:extLst/>
        </p:spPr>
      </p:pic>
    </p:spTree>
    <p:extLst>
      <p:ext uri="{BB962C8B-B14F-4D97-AF65-F5344CB8AC3E}">
        <p14:creationId xmlns:p14="http://schemas.microsoft.com/office/powerpoint/2010/main" val="1239701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for Identification</a:t>
            </a:r>
            <a:endParaRPr lang="en-US" dirty="0"/>
          </a:p>
        </p:txBody>
      </p:sp>
      <p:sp>
        <p:nvSpPr>
          <p:cNvPr id="3" name="Content Placeholder 2"/>
          <p:cNvSpPr>
            <a:spLocks noGrp="1"/>
          </p:cNvSpPr>
          <p:nvPr>
            <p:ph idx="1"/>
          </p:nvPr>
        </p:nvSpPr>
        <p:spPr>
          <a:xfrm>
            <a:off x="457200" y="2103437"/>
            <a:ext cx="8229600" cy="4373563"/>
          </a:xfrm>
        </p:spPr>
        <p:txBody>
          <a:bodyPr>
            <a:normAutofit/>
          </a:bodyPr>
          <a:lstStyle/>
          <a:p>
            <a:pPr marL="114300" indent="0">
              <a:buNone/>
            </a:pPr>
            <a:r>
              <a:rPr lang="en-US" sz="3600" b="1" dirty="0" smtClean="0"/>
              <a:t>Review and Interpretation of Data and Assessments</a:t>
            </a:r>
          </a:p>
          <a:p>
            <a:endParaRPr lang="en-US" sz="2800" b="1" dirty="0" smtClean="0"/>
          </a:p>
          <a:p>
            <a:pPr lvl="1"/>
            <a:r>
              <a:rPr lang="en-US" sz="3600" dirty="0" smtClean="0"/>
              <a:t>Understand evaluation data</a:t>
            </a:r>
          </a:p>
          <a:p>
            <a:pPr lvl="1"/>
            <a:r>
              <a:rPr lang="en-US" sz="3600" dirty="0" smtClean="0"/>
              <a:t>Interpret test results</a:t>
            </a:r>
            <a:endParaRPr lang="en-US" sz="3600" dirty="0"/>
          </a:p>
        </p:txBody>
      </p:sp>
    </p:spTree>
    <p:extLst>
      <p:ext uri="{BB962C8B-B14F-4D97-AF65-F5344CB8AC3E}">
        <p14:creationId xmlns:p14="http://schemas.microsoft.com/office/powerpoint/2010/main" val="2083847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 for Identification</a:t>
            </a:r>
            <a:endParaRPr lang="en-US" dirty="0"/>
          </a:p>
        </p:txBody>
      </p:sp>
      <p:sp>
        <p:nvSpPr>
          <p:cNvPr id="3" name="Content Placeholder 2"/>
          <p:cNvSpPr>
            <a:spLocks noGrp="1"/>
          </p:cNvSpPr>
          <p:nvPr>
            <p:ph idx="1"/>
          </p:nvPr>
        </p:nvSpPr>
        <p:spPr>
          <a:xfrm>
            <a:off x="457200" y="1752600"/>
            <a:ext cx="8229600" cy="4876800"/>
          </a:xfrm>
        </p:spPr>
        <p:txBody>
          <a:bodyPr>
            <a:normAutofit/>
          </a:bodyPr>
          <a:lstStyle/>
          <a:p>
            <a:pPr marL="114300" indent="0">
              <a:buNone/>
            </a:pPr>
            <a:r>
              <a:rPr lang="en-US" sz="2800" dirty="0" smtClean="0"/>
              <a:t>If the student has dyslexia, the committee also determines whether the student has a disability under §504.</a:t>
            </a:r>
            <a:endParaRPr lang="en-US" sz="2800" dirty="0"/>
          </a:p>
          <a:p>
            <a:pPr marL="571500" indent="-457200">
              <a:buAutoNum type="arabicPeriod"/>
            </a:pPr>
            <a:r>
              <a:rPr lang="en-US" sz="2800" dirty="0" smtClean="0"/>
              <a:t>Does the student have a physical or mental impairment?</a:t>
            </a:r>
          </a:p>
          <a:p>
            <a:pPr marL="571500" indent="-457200">
              <a:buAutoNum type="arabicPeriod"/>
            </a:pPr>
            <a:r>
              <a:rPr lang="en-US" sz="2800" dirty="0" smtClean="0"/>
              <a:t>Does the physical or mental impairment affect one or more major life activities (including major bodily functions)?</a:t>
            </a:r>
          </a:p>
          <a:p>
            <a:pPr marL="571500" indent="-457200">
              <a:buAutoNum type="arabicPeriod"/>
            </a:pPr>
            <a:r>
              <a:rPr lang="en-US" sz="2800" dirty="0" smtClean="0"/>
              <a:t>Does the physical or mental impairment substantially limit a major life activity?</a:t>
            </a:r>
          </a:p>
          <a:p>
            <a:pPr marL="114300" indent="0">
              <a:buNone/>
            </a:pPr>
            <a:endParaRPr lang="en-US" dirty="0"/>
          </a:p>
          <a:p>
            <a:pPr marL="114300" indent="0">
              <a:buNone/>
            </a:pPr>
            <a:endParaRPr lang="en-US" dirty="0"/>
          </a:p>
          <a:p>
            <a:pPr marL="114300" indent="0">
              <a:buNone/>
            </a:pPr>
            <a:endParaRPr lang="en-US" dirty="0" smtClean="0"/>
          </a:p>
        </p:txBody>
      </p:sp>
    </p:spTree>
    <p:extLst>
      <p:ext uri="{BB962C8B-B14F-4D97-AF65-F5344CB8AC3E}">
        <p14:creationId xmlns:p14="http://schemas.microsoft.com/office/powerpoint/2010/main" val="2352591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60672" cy="1039427"/>
          </a:xfrm>
        </p:spPr>
        <p:txBody>
          <a:bodyPr/>
          <a:lstStyle/>
          <a:p>
            <a:r>
              <a:rPr lang="en-US" dirty="0" smtClean="0"/>
              <a:t>Procedures for Identification</a:t>
            </a:r>
            <a:endParaRPr lang="en-US" dirty="0"/>
          </a:p>
        </p:txBody>
      </p:sp>
      <p:sp>
        <p:nvSpPr>
          <p:cNvPr id="3" name="Content Placeholder 2"/>
          <p:cNvSpPr>
            <a:spLocks noGrp="1"/>
          </p:cNvSpPr>
          <p:nvPr>
            <p:ph idx="1"/>
          </p:nvPr>
        </p:nvSpPr>
        <p:spPr/>
        <p:txBody>
          <a:bodyPr/>
          <a:lstStyle/>
          <a:p>
            <a:pPr marL="114300" indent="0">
              <a:buNone/>
            </a:pPr>
            <a:r>
              <a:rPr lang="en-US" sz="3600" dirty="0" smtClean="0"/>
              <a:t>At any time during the assessment for dyslexia, identification process, or instruction related to dyslexia, students may be referred for evaluation for special education services.</a:t>
            </a:r>
            <a:endParaRPr lang="en-US" sz="3600" dirty="0"/>
          </a:p>
          <a:p>
            <a:pPr marL="114300" indent="0">
              <a:buNone/>
            </a:pPr>
            <a:endParaRPr lang="en-US" dirty="0" smtClean="0"/>
          </a:p>
        </p:txBody>
      </p:sp>
      <p:pic>
        <p:nvPicPr>
          <p:cNvPr id="2050"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56" t="19133" r="15236" b="4883"/>
          <a:stretch/>
        </p:blipFill>
        <p:spPr bwMode="auto">
          <a:xfrm>
            <a:off x="5713322" y="4800600"/>
            <a:ext cx="340527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758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Reevaluation for Dyslexia</a:t>
            </a:r>
            <a:endParaRPr lang="en-US" dirty="0"/>
          </a:p>
        </p:txBody>
      </p:sp>
      <p:sp>
        <p:nvSpPr>
          <p:cNvPr id="3" name="Content Placeholder 2"/>
          <p:cNvSpPr>
            <a:spLocks noGrp="1"/>
          </p:cNvSpPr>
          <p:nvPr>
            <p:ph idx="1"/>
          </p:nvPr>
        </p:nvSpPr>
        <p:spPr/>
        <p:txBody>
          <a:bodyPr>
            <a:normAutofit/>
          </a:bodyPr>
          <a:lstStyle/>
          <a:p>
            <a:pPr marL="114300" indent="0">
              <a:buNone/>
            </a:pPr>
            <a:r>
              <a:rPr lang="en-US" sz="3200" dirty="0" smtClean="0"/>
              <a:t>In 2011, Senate Bill 866 added into law Subsection (b-1) to ensure that districts consider previously collected data before reevaluating students already identified as having dyslexia.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810000"/>
            <a:ext cx="4191000" cy="2794000"/>
          </a:xfrm>
          <a:prstGeom prst="rect">
            <a:avLst/>
          </a:prstGeom>
          <a:ln>
            <a:noFill/>
          </a:ln>
          <a:effectLst>
            <a:softEdge rad="635000"/>
          </a:effectLst>
        </p:spPr>
      </p:pic>
    </p:spTree>
    <p:extLst>
      <p:ext uri="{BB962C8B-B14F-4D97-AF65-F5344CB8AC3E}">
        <p14:creationId xmlns:p14="http://schemas.microsoft.com/office/powerpoint/2010/main" val="3109850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 for Students with dyslexia</a:t>
            </a:r>
            <a:endParaRPr lang="en-US" dirty="0"/>
          </a:p>
        </p:txBody>
      </p:sp>
      <p:sp>
        <p:nvSpPr>
          <p:cNvPr id="3" name="Text Placeholder 2"/>
          <p:cNvSpPr>
            <a:spLocks noGrp="1"/>
          </p:cNvSpPr>
          <p:nvPr>
            <p:ph type="body" idx="1"/>
          </p:nvPr>
        </p:nvSpPr>
        <p:spPr/>
        <p:txBody>
          <a:bodyPr>
            <a:noAutofit/>
          </a:bodyPr>
          <a:lstStyle/>
          <a:p>
            <a:r>
              <a:rPr lang="en-US" sz="3200" dirty="0" smtClean="0"/>
              <a:t>Chapter iii</a:t>
            </a:r>
            <a:endParaRPr lang="en-US" sz="3200" dirty="0"/>
          </a:p>
        </p:txBody>
      </p:sp>
    </p:spTree>
    <p:extLst>
      <p:ext uri="{BB962C8B-B14F-4D97-AF65-F5344CB8AC3E}">
        <p14:creationId xmlns:p14="http://schemas.microsoft.com/office/powerpoint/2010/main" val="3333338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Instruction</a:t>
            </a:r>
            <a:endParaRPr lang="en-US" sz="4400" dirty="0"/>
          </a:p>
        </p:txBody>
      </p:sp>
      <p:sp>
        <p:nvSpPr>
          <p:cNvPr id="3" name="Content Placeholder 2"/>
          <p:cNvSpPr>
            <a:spLocks noGrp="1"/>
          </p:cNvSpPr>
          <p:nvPr>
            <p:ph idx="1"/>
          </p:nvPr>
        </p:nvSpPr>
        <p:spPr>
          <a:xfrm>
            <a:off x="457200" y="2027237"/>
            <a:ext cx="8229600" cy="4373563"/>
          </a:xfrm>
        </p:spPr>
        <p:txBody>
          <a:bodyPr>
            <a:normAutofit lnSpcReduction="10000"/>
          </a:bodyPr>
          <a:lstStyle/>
          <a:p>
            <a:pPr marL="114300" indent="0">
              <a:buNone/>
            </a:pPr>
            <a:r>
              <a:rPr lang="en-US" sz="3600" b="1" dirty="0" smtClean="0"/>
              <a:t>TEC §38.003(b) </a:t>
            </a:r>
            <a:r>
              <a:rPr lang="en-US" sz="3600" dirty="0" smtClean="0"/>
              <a:t>states, In accordance with the program approved by the State Board of Education, the board of trustees of each school district shall provide for the treatment of any student determined to have dyslexia or a related disorder.</a:t>
            </a:r>
            <a:endParaRPr lang="en-US" sz="3600" dirty="0"/>
          </a:p>
        </p:txBody>
      </p:sp>
    </p:spTree>
    <p:extLst>
      <p:ext uri="{BB962C8B-B14F-4D97-AF65-F5344CB8AC3E}">
        <p14:creationId xmlns:p14="http://schemas.microsoft.com/office/powerpoint/2010/main" val="562951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Instruction</a:t>
            </a:r>
            <a:endParaRPr lang="en-US" sz="4400" dirty="0"/>
          </a:p>
        </p:txBody>
      </p:sp>
      <p:sp>
        <p:nvSpPr>
          <p:cNvPr id="3" name="Content Placeholder 2"/>
          <p:cNvSpPr>
            <a:spLocks noGrp="1"/>
          </p:cNvSpPr>
          <p:nvPr>
            <p:ph idx="1"/>
          </p:nvPr>
        </p:nvSpPr>
        <p:spPr>
          <a:xfrm>
            <a:off x="457200" y="1874837"/>
            <a:ext cx="8229600" cy="4373563"/>
          </a:xfrm>
        </p:spPr>
        <p:txBody>
          <a:bodyPr>
            <a:noAutofit/>
          </a:bodyPr>
          <a:lstStyle/>
          <a:p>
            <a:pPr marL="114300" indent="0">
              <a:buNone/>
            </a:pPr>
            <a:r>
              <a:rPr lang="en-US" sz="3600" dirty="0" smtClean="0"/>
              <a:t>Each school must provide an identified student access at his/her campus to an instructional program that meets the requirements in </a:t>
            </a:r>
            <a:r>
              <a:rPr lang="en-US" sz="3600" b="1" dirty="0" smtClean="0"/>
              <a:t>19 TAC §74.28(c) </a:t>
            </a:r>
            <a:r>
              <a:rPr lang="en-US" sz="3600" dirty="0" smtClean="0"/>
              <a:t>and to services of a teacher trained in dyslexia and related disorders.</a:t>
            </a:r>
          </a:p>
        </p:txBody>
      </p:sp>
    </p:spTree>
    <p:extLst>
      <p:ext uri="{BB962C8B-B14F-4D97-AF65-F5344CB8AC3E}">
        <p14:creationId xmlns:p14="http://schemas.microsoft.com/office/powerpoint/2010/main" val="34561014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Scavenger Hunt</a:t>
            </a:r>
            <a:endParaRPr lang="en-US" sz="4400" dirty="0"/>
          </a:p>
        </p:txBody>
      </p:sp>
      <p:sp>
        <p:nvSpPr>
          <p:cNvPr id="3" name="Content Placeholder 2"/>
          <p:cNvSpPr>
            <a:spLocks noGrp="1"/>
          </p:cNvSpPr>
          <p:nvPr>
            <p:ph idx="1"/>
          </p:nvPr>
        </p:nvSpPr>
        <p:spPr>
          <a:xfrm>
            <a:off x="457200" y="2103437"/>
            <a:ext cx="8229600" cy="4373563"/>
          </a:xfrm>
        </p:spPr>
        <p:txBody>
          <a:bodyPr/>
          <a:lstStyle/>
          <a:p>
            <a:pPr marL="114300" indent="0">
              <a:buNone/>
            </a:pPr>
            <a:r>
              <a:rPr lang="en-US" sz="3600" dirty="0" smtClean="0"/>
              <a:t> </a:t>
            </a:r>
          </a:p>
          <a:p>
            <a:pPr marL="114300" indent="0">
              <a:buNone/>
            </a:pPr>
            <a:endParaRPr lang="en-US" dirty="0"/>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792" t="16471" r="32418" b="5505"/>
          <a:stretch/>
        </p:blipFill>
        <p:spPr bwMode="auto">
          <a:xfrm>
            <a:off x="2743200" y="1828800"/>
            <a:ext cx="3759271" cy="4937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455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Instruction</a:t>
            </a:r>
            <a:endParaRPr lang="en-US" sz="4400" dirty="0"/>
          </a:p>
        </p:txBody>
      </p:sp>
      <p:sp>
        <p:nvSpPr>
          <p:cNvPr id="3" name="Content Placeholder 2"/>
          <p:cNvSpPr>
            <a:spLocks noGrp="1"/>
          </p:cNvSpPr>
          <p:nvPr>
            <p:ph idx="1"/>
          </p:nvPr>
        </p:nvSpPr>
        <p:spPr>
          <a:xfrm>
            <a:off x="228600" y="1752600"/>
            <a:ext cx="8686800" cy="5105400"/>
          </a:xfrm>
        </p:spPr>
        <p:txBody>
          <a:bodyPr>
            <a:normAutofit/>
          </a:bodyPr>
          <a:lstStyle/>
          <a:p>
            <a:pPr marL="114300" indent="0">
              <a:buNone/>
            </a:pPr>
            <a:r>
              <a:rPr lang="en-US" sz="3000" dirty="0" smtClean="0"/>
              <a:t>In accordance with 19 TAC §74.28(c), districts shall purchase or develop a reading program for students with dyslexia and related disorders that incorporates </a:t>
            </a:r>
            <a:r>
              <a:rPr lang="en-US" sz="3000" b="1" dirty="0" smtClean="0"/>
              <a:t>all</a:t>
            </a:r>
            <a:r>
              <a:rPr lang="en-US" sz="3000" dirty="0" smtClean="0"/>
              <a:t> the components of instruction and instructional approaches in the following sections.</a:t>
            </a:r>
            <a:endParaRPr lang="en-US" sz="2800" dirty="0" smtClean="0"/>
          </a:p>
          <a:p>
            <a:r>
              <a:rPr lang="en-US" sz="3200" b="1" dirty="0" smtClean="0"/>
              <a:t>Critical, Evidence-Based Components of Dyslexia Instruction</a:t>
            </a:r>
          </a:p>
          <a:p>
            <a:r>
              <a:rPr lang="en-US" sz="3200" b="1" dirty="0" smtClean="0"/>
              <a:t>Delivery of Dyslexia Instruction</a:t>
            </a:r>
          </a:p>
        </p:txBody>
      </p:sp>
    </p:spTree>
    <p:extLst>
      <p:ext uri="{BB962C8B-B14F-4D97-AF65-F5344CB8AC3E}">
        <p14:creationId xmlns:p14="http://schemas.microsoft.com/office/powerpoint/2010/main" val="79543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Instruction</a:t>
            </a:r>
            <a:endParaRPr lang="en-US" sz="4400" dirty="0"/>
          </a:p>
        </p:txBody>
      </p:sp>
      <p:sp>
        <p:nvSpPr>
          <p:cNvPr id="3" name="Content Placeholder 2"/>
          <p:cNvSpPr>
            <a:spLocks noGrp="1"/>
          </p:cNvSpPr>
          <p:nvPr>
            <p:ph idx="1"/>
          </p:nvPr>
        </p:nvSpPr>
        <p:spPr>
          <a:xfrm>
            <a:off x="457200" y="2027237"/>
            <a:ext cx="8229600" cy="4373563"/>
          </a:xfrm>
        </p:spPr>
        <p:txBody>
          <a:bodyPr>
            <a:normAutofit lnSpcReduction="10000"/>
          </a:bodyPr>
          <a:lstStyle/>
          <a:p>
            <a:pPr marL="114300" indent="0">
              <a:buNone/>
            </a:pPr>
            <a:r>
              <a:rPr lang="en-US" sz="3600" dirty="0" smtClean="0"/>
              <a:t>In addition, because effective intervention requires highly structured and systematic delivery, it is critical that those who provide intervention for students with dyslexia be trained in the program used and that the program is implemented with </a:t>
            </a:r>
            <a:r>
              <a:rPr lang="en-US" sz="3600" b="1" dirty="0" smtClean="0"/>
              <a:t>fidelity</a:t>
            </a:r>
            <a:r>
              <a:rPr lang="en-US" dirty="0" smtClean="0"/>
              <a:t>.</a:t>
            </a:r>
          </a:p>
        </p:txBody>
      </p:sp>
    </p:spTree>
    <p:extLst>
      <p:ext uri="{BB962C8B-B14F-4D97-AF65-F5344CB8AC3E}">
        <p14:creationId xmlns:p14="http://schemas.microsoft.com/office/powerpoint/2010/main" val="14062536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Instruction</a:t>
            </a:r>
            <a:endParaRPr lang="en-US" sz="4400" dirty="0"/>
          </a:p>
        </p:txBody>
      </p:sp>
      <p:sp>
        <p:nvSpPr>
          <p:cNvPr id="3" name="Content Placeholder 2"/>
          <p:cNvSpPr>
            <a:spLocks noGrp="1"/>
          </p:cNvSpPr>
          <p:nvPr>
            <p:ph idx="1"/>
          </p:nvPr>
        </p:nvSpPr>
        <p:spPr>
          <a:xfrm>
            <a:off x="457200" y="1752600"/>
            <a:ext cx="8229600" cy="5105400"/>
          </a:xfrm>
        </p:spPr>
        <p:txBody>
          <a:bodyPr/>
          <a:lstStyle/>
          <a:p>
            <a:pPr marL="114300" indent="0">
              <a:buNone/>
            </a:pPr>
            <a:r>
              <a:rPr lang="en-US" sz="3600" b="1" dirty="0" smtClean="0"/>
              <a:t>Instructional Intervention Consideration for English Language Learners (ELLs) with Dyslexia</a:t>
            </a:r>
          </a:p>
          <a:p>
            <a:r>
              <a:rPr lang="en-US" sz="3200" dirty="0" smtClean="0"/>
              <a:t>Address similarities and differences between the first and second languages</a:t>
            </a:r>
          </a:p>
          <a:p>
            <a:r>
              <a:rPr lang="en-US" sz="3200" dirty="0" smtClean="0"/>
              <a:t>Address limited vocabulary in English</a:t>
            </a:r>
          </a:p>
          <a:p>
            <a:r>
              <a:rPr lang="en-US" sz="3200" dirty="0" smtClean="0"/>
              <a:t>Implement the English Language Proficiency Standards (ELPS) </a:t>
            </a:r>
          </a:p>
        </p:txBody>
      </p:sp>
    </p:spTree>
    <p:extLst>
      <p:ext uri="{BB962C8B-B14F-4D97-AF65-F5344CB8AC3E}">
        <p14:creationId xmlns:p14="http://schemas.microsoft.com/office/powerpoint/2010/main" val="775999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Instruction</a:t>
            </a:r>
            <a:endParaRPr lang="en-US" sz="4400" dirty="0"/>
          </a:p>
        </p:txBody>
      </p:sp>
      <p:sp>
        <p:nvSpPr>
          <p:cNvPr id="3" name="Content Placeholder 2"/>
          <p:cNvSpPr>
            <a:spLocks noGrp="1"/>
          </p:cNvSpPr>
          <p:nvPr>
            <p:ph idx="1"/>
          </p:nvPr>
        </p:nvSpPr>
        <p:spPr>
          <a:xfrm>
            <a:off x="457200" y="1752600"/>
            <a:ext cx="8229600" cy="4572000"/>
          </a:xfrm>
        </p:spPr>
        <p:txBody>
          <a:bodyPr/>
          <a:lstStyle/>
          <a:p>
            <a:pPr marL="114300" indent="0">
              <a:buNone/>
            </a:pPr>
            <a:r>
              <a:rPr lang="en-US" sz="3600" b="1" dirty="0" smtClean="0"/>
              <a:t>Research-Based Best Practices</a:t>
            </a:r>
          </a:p>
          <a:p>
            <a:pPr marL="114300" indent="0">
              <a:buNone/>
            </a:pPr>
            <a:r>
              <a:rPr lang="en-US" sz="3600" dirty="0" smtClean="0"/>
              <a:t>The Texas approach to teaching students with dyslexia is founded on research-based best practices.</a:t>
            </a:r>
          </a:p>
          <a:p>
            <a:endParaRPr lang="en-US" sz="3200" dirty="0" smtClean="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419600"/>
            <a:ext cx="3657600" cy="2438400"/>
          </a:xfrm>
          <a:prstGeom prst="rect">
            <a:avLst/>
          </a:prstGeom>
          <a:effectLst>
            <a:softEdge rad="317500"/>
          </a:effectLst>
        </p:spPr>
      </p:pic>
    </p:spTree>
    <p:extLst>
      <p:ext uri="{BB962C8B-B14F-4D97-AF65-F5344CB8AC3E}">
        <p14:creationId xmlns:p14="http://schemas.microsoft.com/office/powerpoint/2010/main" val="2699421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Instruction</a:t>
            </a:r>
            <a:endParaRPr lang="en-US" sz="4400" dirty="0"/>
          </a:p>
        </p:txBody>
      </p:sp>
      <p:sp>
        <p:nvSpPr>
          <p:cNvPr id="3" name="Content Placeholder 2"/>
          <p:cNvSpPr>
            <a:spLocks noGrp="1"/>
          </p:cNvSpPr>
          <p:nvPr>
            <p:ph idx="1"/>
          </p:nvPr>
        </p:nvSpPr>
        <p:spPr>
          <a:xfrm>
            <a:off x="457200" y="1752600"/>
            <a:ext cx="8229600" cy="4953000"/>
          </a:xfrm>
        </p:spPr>
        <p:txBody>
          <a:bodyPr>
            <a:normAutofit lnSpcReduction="10000"/>
          </a:bodyPr>
          <a:lstStyle/>
          <a:p>
            <a:pPr marL="114300" indent="0">
              <a:buNone/>
            </a:pPr>
            <a:r>
              <a:rPr lang="en-US" sz="3600" b="1" dirty="0" smtClean="0"/>
              <a:t>Research-Based Best Practices Sources</a:t>
            </a:r>
            <a:endParaRPr lang="en-US" b="1" dirty="0" smtClean="0"/>
          </a:p>
          <a:p>
            <a:r>
              <a:rPr lang="en-US" sz="2800" i="1" dirty="0" smtClean="0"/>
              <a:t>Teaching students with dyslexia and dysgraphia: Lessons from teaching and science</a:t>
            </a:r>
          </a:p>
          <a:p>
            <a:r>
              <a:rPr lang="en-US" sz="2800" i="1" dirty="0" smtClean="0"/>
              <a:t>Multisensory teaching of basic language skills </a:t>
            </a:r>
            <a:r>
              <a:rPr lang="en-US" sz="2800" dirty="0" smtClean="0"/>
              <a:t>(3</a:t>
            </a:r>
            <a:r>
              <a:rPr lang="en-US" sz="2800" baseline="30000" dirty="0" smtClean="0"/>
              <a:t>rd</a:t>
            </a:r>
            <a:r>
              <a:rPr lang="en-US" sz="2800" dirty="0" smtClean="0"/>
              <a:t> edition)</a:t>
            </a:r>
          </a:p>
          <a:p>
            <a:r>
              <a:rPr lang="en-US" sz="2800" i="1" dirty="0" smtClean="0"/>
              <a:t>Unlocking literacy: Effective decoding and spelling instruction </a:t>
            </a:r>
            <a:r>
              <a:rPr lang="en-US" sz="2800" dirty="0" smtClean="0"/>
              <a:t>(2</a:t>
            </a:r>
            <a:r>
              <a:rPr lang="en-US" sz="2800" baseline="30000" dirty="0" smtClean="0"/>
              <a:t>nd</a:t>
            </a:r>
            <a:r>
              <a:rPr lang="en-US" sz="2800" dirty="0" smtClean="0"/>
              <a:t> edition)</a:t>
            </a:r>
          </a:p>
          <a:p>
            <a:r>
              <a:rPr lang="en-US" sz="2800" i="1" dirty="0" smtClean="0"/>
              <a:t>Essentials of dyslexia assessment and intervention</a:t>
            </a:r>
          </a:p>
        </p:txBody>
      </p:sp>
    </p:spTree>
    <p:extLst>
      <p:ext uri="{BB962C8B-B14F-4D97-AF65-F5344CB8AC3E}">
        <p14:creationId xmlns:p14="http://schemas.microsoft.com/office/powerpoint/2010/main" val="336326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Instructional Accommodations</a:t>
            </a:r>
            <a:endParaRPr lang="en-US" sz="4400" dirty="0"/>
          </a:p>
        </p:txBody>
      </p:sp>
      <p:sp>
        <p:nvSpPr>
          <p:cNvPr id="3" name="Content Placeholder 2"/>
          <p:cNvSpPr>
            <a:spLocks noGrp="1"/>
          </p:cNvSpPr>
          <p:nvPr>
            <p:ph idx="1"/>
          </p:nvPr>
        </p:nvSpPr>
        <p:spPr>
          <a:xfrm>
            <a:off x="457200" y="1752600"/>
            <a:ext cx="8229600" cy="4953000"/>
          </a:xfrm>
        </p:spPr>
        <p:txBody>
          <a:bodyPr>
            <a:normAutofit/>
          </a:bodyPr>
          <a:lstStyle/>
          <a:p>
            <a:pPr marL="114300" indent="0">
              <a:buNone/>
            </a:pPr>
            <a:r>
              <a:rPr lang="en-US" sz="2800" dirty="0" smtClean="0"/>
              <a:t>Accommodations are not  one size fits all; rather, the impact of dyslexia on each individual student determines the accommodation.</a:t>
            </a:r>
          </a:p>
          <a:p>
            <a:pPr marL="114300" indent="0">
              <a:buNone/>
            </a:pPr>
            <a:endParaRPr lang="en-US" sz="2800" dirty="0"/>
          </a:p>
          <a:p>
            <a:pPr marL="114300" indent="0">
              <a:buNone/>
            </a:pPr>
            <a:r>
              <a:rPr lang="en-US" sz="2800" dirty="0" smtClean="0"/>
              <a:t>Accommodations are changes to materials, actions, or techniques, including the use of technology, that enable students with disabilities to participate meaningfully in grade-level or course instruction.</a:t>
            </a:r>
          </a:p>
        </p:txBody>
      </p:sp>
    </p:spTree>
    <p:extLst>
      <p:ext uri="{BB962C8B-B14F-4D97-AF65-F5344CB8AC3E}">
        <p14:creationId xmlns:p14="http://schemas.microsoft.com/office/powerpoint/2010/main" val="3109234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Instructional Accommodations</a:t>
            </a:r>
            <a:endParaRPr lang="en-US" sz="4400" dirty="0"/>
          </a:p>
        </p:txBody>
      </p:sp>
      <p:pic>
        <p:nvPicPr>
          <p:cNvPr id="1026" name="Picture 2">
            <a:hlinkClick r:id="rId3"/>
          </p:cNvPr>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13880" t="16188" r="16018" b="5125"/>
          <a:stretch/>
        </p:blipFill>
        <p:spPr bwMode="auto">
          <a:xfrm>
            <a:off x="304800" y="1828800"/>
            <a:ext cx="8458200" cy="4911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120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Instructional Accommodations</a:t>
            </a:r>
            <a:endParaRPr lang="en-US" dirty="0"/>
          </a:p>
        </p:txBody>
      </p:sp>
      <p:pic>
        <p:nvPicPr>
          <p:cNvPr id="1026" name="Picture 2">
            <a:hlinkClick r:id="rId3"/>
          </p:cNvPr>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t="16625" b="4254"/>
          <a:stretch/>
        </p:blipFill>
        <p:spPr bwMode="auto">
          <a:xfrm>
            <a:off x="304800" y="1752600"/>
            <a:ext cx="85344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4072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Instructional Accommodations</a:t>
            </a:r>
            <a:endParaRPr lang="en-US" dirty="0"/>
          </a:p>
        </p:txBody>
      </p:sp>
      <p:pic>
        <p:nvPicPr>
          <p:cNvPr id="2050" name="Picture 2">
            <a:hlinkClick r:id="rId3"/>
          </p:cNvPr>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12577" t="16676" r="14976" b="4813"/>
          <a:stretch/>
        </p:blipFill>
        <p:spPr bwMode="auto">
          <a:xfrm>
            <a:off x="381000" y="1600200"/>
            <a:ext cx="8305800" cy="5060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1889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Instructional accommodations</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pPr marL="114300" indent="0">
              <a:buNone/>
            </a:pPr>
            <a:r>
              <a:rPr lang="en-US" sz="3600" b="1" dirty="0" smtClean="0"/>
              <a:t>Texas State Student Assessment Program Accommodations for Students with Disabilities</a:t>
            </a:r>
          </a:p>
          <a:p>
            <a:pPr marL="411480" lvl="1" indent="0">
              <a:buNone/>
            </a:pPr>
            <a:r>
              <a:rPr lang="en-US" sz="3200" dirty="0" smtClean="0"/>
              <a:t>Educators, parents, and students must understand that accommodations provided during classroom instruction and testing might differ from accommodations allowed for use on state assessments.</a:t>
            </a:r>
            <a:endParaRPr lang="en-US" sz="3200" dirty="0"/>
          </a:p>
        </p:txBody>
      </p:sp>
    </p:spTree>
    <p:extLst>
      <p:ext uri="{BB962C8B-B14F-4D97-AF65-F5344CB8AC3E}">
        <p14:creationId xmlns:p14="http://schemas.microsoft.com/office/powerpoint/2010/main" val="3013118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Handbook’s purpose</a:t>
            </a:r>
            <a:endParaRPr lang="en-US" sz="4400" dirty="0"/>
          </a:p>
        </p:txBody>
      </p:sp>
      <p:sp>
        <p:nvSpPr>
          <p:cNvPr id="3" name="Content Placeholder 2"/>
          <p:cNvSpPr>
            <a:spLocks noGrp="1"/>
          </p:cNvSpPr>
          <p:nvPr>
            <p:ph idx="1"/>
          </p:nvPr>
        </p:nvSpPr>
        <p:spPr/>
        <p:txBody>
          <a:bodyPr>
            <a:normAutofit/>
          </a:bodyPr>
          <a:lstStyle/>
          <a:p>
            <a:r>
              <a:rPr lang="en-US" sz="3200" dirty="0" smtClean="0"/>
              <a:t>SBOE-approved procedures</a:t>
            </a:r>
          </a:p>
          <a:p>
            <a:r>
              <a:rPr lang="en-US" sz="3200" dirty="0" smtClean="0"/>
              <a:t>School district guidelines for written procedures</a:t>
            </a:r>
          </a:p>
          <a:p>
            <a:r>
              <a:rPr lang="en-US" sz="3200" dirty="0" smtClean="0"/>
              <a:t>State’s dyslexia statutes and the relationship to federal laws </a:t>
            </a:r>
          </a:p>
          <a:p>
            <a:r>
              <a:rPr lang="en-US" sz="3200" dirty="0" smtClean="0"/>
              <a:t>Resource for educator preparation programs</a:t>
            </a:r>
          </a:p>
        </p:txBody>
      </p:sp>
    </p:spTree>
    <p:extLst>
      <p:ext uri="{BB962C8B-B14F-4D97-AF65-F5344CB8AC3E}">
        <p14:creationId xmlns:p14="http://schemas.microsoft.com/office/powerpoint/2010/main" val="355989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Instruction</a:t>
            </a:r>
            <a:endParaRPr lang="en-US" sz="4400" dirty="0"/>
          </a:p>
        </p:txBody>
      </p:sp>
      <p:sp>
        <p:nvSpPr>
          <p:cNvPr id="3" name="Content Placeholder 2"/>
          <p:cNvSpPr>
            <a:spLocks noGrp="1"/>
          </p:cNvSpPr>
          <p:nvPr>
            <p:ph idx="1"/>
          </p:nvPr>
        </p:nvSpPr>
        <p:spPr>
          <a:xfrm>
            <a:off x="457200" y="1752600"/>
            <a:ext cx="8229600" cy="4953000"/>
          </a:xfrm>
        </p:spPr>
        <p:txBody>
          <a:bodyPr>
            <a:normAutofit/>
          </a:bodyPr>
          <a:lstStyle/>
          <a:p>
            <a:pPr marL="114300" indent="0">
              <a:buNone/>
            </a:pPr>
            <a:r>
              <a:rPr lang="en-US" sz="3600" b="1" dirty="0" smtClean="0"/>
              <a:t>Enrollment in Gifted/Talented and Advanced Academic Programs</a:t>
            </a:r>
          </a:p>
          <a:p>
            <a:r>
              <a:rPr lang="en-US" sz="3200" dirty="0" smtClean="0"/>
              <a:t>A student who has been identified with dyslexia can also be a gifted learner, or a twice- exceptional learner.</a:t>
            </a:r>
          </a:p>
          <a:p>
            <a:r>
              <a:rPr lang="en-US" sz="3200" dirty="0" smtClean="0"/>
              <a:t>Twice-exceptional students must be provided access to all service and course options available to other students.</a:t>
            </a:r>
            <a:endParaRPr lang="en-US" sz="3200" dirty="0"/>
          </a:p>
        </p:txBody>
      </p:sp>
    </p:spTree>
    <p:extLst>
      <p:ext uri="{BB962C8B-B14F-4D97-AF65-F5344CB8AC3E}">
        <p14:creationId xmlns:p14="http://schemas.microsoft.com/office/powerpoint/2010/main" val="1501742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199"/>
            <a:ext cx="8229600" cy="4876801"/>
          </a:xfrm>
        </p:spPr>
        <p:txBody>
          <a:bodyPr>
            <a:normAutofit/>
          </a:bodyPr>
          <a:lstStyle/>
          <a:p>
            <a:pPr marL="114300" indent="0">
              <a:buNone/>
            </a:pPr>
            <a:r>
              <a:rPr lang="en-US" sz="3600" b="1" dirty="0" smtClean="0"/>
              <a:t>Legislative Action to Assist Teachers</a:t>
            </a:r>
          </a:p>
          <a:p>
            <a:pPr lvl="1"/>
            <a:r>
              <a:rPr lang="en-US" sz="3600" dirty="0" smtClean="0"/>
              <a:t>Technology Integration for Students with Dyslexia (TEC §38.0031)</a:t>
            </a:r>
          </a:p>
          <a:p>
            <a:pPr lvl="1"/>
            <a:r>
              <a:rPr lang="en-US" sz="3600" dirty="0" smtClean="0"/>
              <a:t>Professional Development Relative to Dyslexia for All Teachers (TEC §21.054(b) and TAC §232.11(e))</a:t>
            </a:r>
            <a:endParaRPr lang="en-US" sz="3600" dirty="0"/>
          </a:p>
        </p:txBody>
      </p:sp>
      <p:sp>
        <p:nvSpPr>
          <p:cNvPr id="5" name="Title 1"/>
          <p:cNvSpPr txBox="1">
            <a:spLocks/>
          </p:cNvSpPr>
          <p:nvPr/>
        </p:nvSpPr>
        <p:spPr>
          <a:xfrm>
            <a:off x="578528" y="560772"/>
            <a:ext cx="8260672" cy="10394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4400" smtClean="0"/>
              <a:t>Instruction</a:t>
            </a:r>
            <a:endParaRPr lang="en-US" sz="4400" dirty="0"/>
          </a:p>
        </p:txBody>
      </p:sp>
    </p:spTree>
    <p:extLst>
      <p:ext uri="{BB962C8B-B14F-4D97-AF65-F5344CB8AC3E}">
        <p14:creationId xmlns:p14="http://schemas.microsoft.com/office/powerpoint/2010/main" val="40216354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648200"/>
          </a:xfrm>
        </p:spPr>
        <p:txBody>
          <a:bodyPr>
            <a:normAutofit/>
          </a:bodyPr>
          <a:lstStyle/>
          <a:p>
            <a:pPr marL="114300" indent="0">
              <a:buNone/>
            </a:pPr>
            <a:r>
              <a:rPr lang="en-US" sz="3600" b="1" dirty="0" smtClean="0"/>
              <a:t>Legislative Action to Assist Teachers</a:t>
            </a:r>
          </a:p>
          <a:p>
            <a:pPr marL="411480" lvl="1" indent="0">
              <a:buNone/>
            </a:pPr>
            <a:r>
              <a:rPr lang="en-US" sz="3600" dirty="0" smtClean="0"/>
              <a:t>Texas Department of State Health Services (DSHS) Occupations Code Chapter 403: Dyslexia Therapist and Dyslexia Practitioner Licensing Program</a:t>
            </a:r>
          </a:p>
        </p:txBody>
      </p:sp>
      <p:sp>
        <p:nvSpPr>
          <p:cNvPr id="5" name="Title 1"/>
          <p:cNvSpPr>
            <a:spLocks noGrp="1"/>
          </p:cNvSpPr>
          <p:nvPr>
            <p:ph type="title"/>
          </p:nvPr>
        </p:nvSpPr>
        <p:spPr>
          <a:xfrm>
            <a:off x="426128" y="408372"/>
            <a:ext cx="8260672" cy="1039427"/>
          </a:xfrm>
        </p:spPr>
        <p:txBody>
          <a:bodyPr>
            <a:normAutofit/>
          </a:bodyPr>
          <a:lstStyle/>
          <a:p>
            <a:r>
              <a:rPr lang="en-US" sz="4400" dirty="0" smtClean="0"/>
              <a:t>Instruction</a:t>
            </a:r>
            <a:endParaRPr lang="en-US" sz="4400" dirty="0"/>
          </a:p>
        </p:txBody>
      </p:sp>
    </p:spTree>
    <p:extLst>
      <p:ext uri="{BB962C8B-B14F-4D97-AF65-F5344CB8AC3E}">
        <p14:creationId xmlns:p14="http://schemas.microsoft.com/office/powerpoint/2010/main" val="1708479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Instruction</a:t>
            </a:r>
            <a:endParaRPr lang="en-US" sz="4400" dirty="0"/>
          </a:p>
        </p:txBody>
      </p:sp>
      <p:sp>
        <p:nvSpPr>
          <p:cNvPr id="3" name="Content Placeholder 2"/>
          <p:cNvSpPr>
            <a:spLocks noGrp="1"/>
          </p:cNvSpPr>
          <p:nvPr>
            <p:ph idx="1"/>
          </p:nvPr>
        </p:nvSpPr>
        <p:spPr>
          <a:xfrm>
            <a:off x="457200" y="1905000"/>
            <a:ext cx="8229600" cy="3886200"/>
          </a:xfrm>
        </p:spPr>
        <p:txBody>
          <a:bodyPr>
            <a:normAutofit/>
          </a:bodyPr>
          <a:lstStyle/>
          <a:p>
            <a:pPr marL="114300" indent="0">
              <a:buNone/>
            </a:pPr>
            <a:r>
              <a:rPr lang="en-US" sz="3600" b="1" dirty="0" smtClean="0"/>
              <a:t>Legislative Action to Assist Teachers</a:t>
            </a:r>
          </a:p>
          <a:p>
            <a:pPr marL="411480" lvl="1" indent="0">
              <a:buNone/>
            </a:pPr>
            <a:r>
              <a:rPr lang="en-US" sz="3600" dirty="0" smtClean="0"/>
              <a:t>Educator Preparation Programs    (TEC §21.044(c)(2))</a:t>
            </a:r>
          </a:p>
        </p:txBody>
      </p:sp>
      <p:pic>
        <p:nvPicPr>
          <p:cNvPr id="1026" name="Picture 2" descr="C:\Users\gonzalezv\AppData\Local\Microsoft\Windows\Temporary Internet Files\Content.IE5\TZNGCH92\MP90040196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7960" y="3581400"/>
            <a:ext cx="3901440" cy="3276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5845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&amp; Rules</a:t>
            </a:r>
            <a:endParaRPr lang="en-US" dirty="0"/>
          </a:p>
        </p:txBody>
      </p:sp>
      <p:sp>
        <p:nvSpPr>
          <p:cNvPr id="3" name="Text Placeholder 2"/>
          <p:cNvSpPr>
            <a:spLocks noGrp="1"/>
          </p:cNvSpPr>
          <p:nvPr>
            <p:ph type="body" idx="1"/>
          </p:nvPr>
        </p:nvSpPr>
        <p:spPr/>
        <p:txBody>
          <a:bodyPr>
            <a:noAutofit/>
          </a:bodyPr>
          <a:lstStyle/>
          <a:p>
            <a:r>
              <a:rPr lang="en-US" sz="3200" dirty="0" smtClean="0"/>
              <a:t>Appendices A &amp; B</a:t>
            </a:r>
            <a:endParaRPr lang="en-US" sz="3200" dirty="0"/>
          </a:p>
        </p:txBody>
      </p:sp>
    </p:spTree>
    <p:extLst>
      <p:ext uri="{BB962C8B-B14F-4D97-AF65-F5344CB8AC3E}">
        <p14:creationId xmlns:p14="http://schemas.microsoft.com/office/powerpoint/2010/main" val="2158764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Laws and Rules</a:t>
            </a:r>
            <a:endParaRPr lang="en-US" sz="4400" dirty="0"/>
          </a:p>
        </p:txBody>
      </p:sp>
      <p:sp>
        <p:nvSpPr>
          <p:cNvPr id="3" name="Content Placeholder 2"/>
          <p:cNvSpPr>
            <a:spLocks noGrp="1"/>
          </p:cNvSpPr>
          <p:nvPr>
            <p:ph idx="1"/>
          </p:nvPr>
        </p:nvSpPr>
        <p:spPr/>
        <p:txBody>
          <a:bodyPr>
            <a:normAutofit/>
          </a:bodyPr>
          <a:lstStyle/>
          <a:p>
            <a:pPr marL="114300" indent="0">
              <a:buNone/>
            </a:pPr>
            <a:r>
              <a:rPr lang="en-US" sz="3600" dirty="0" smtClean="0"/>
              <a:t>This handbook reflects current law including legislative action from the 82</a:t>
            </a:r>
            <a:r>
              <a:rPr lang="en-US" sz="3600" baseline="30000" dirty="0" smtClean="0"/>
              <a:t>nd</a:t>
            </a:r>
            <a:r>
              <a:rPr lang="en-US" sz="3600" dirty="0" smtClean="0"/>
              <a:t> and 83</a:t>
            </a:r>
            <a:r>
              <a:rPr lang="en-US" sz="3600" baseline="30000" dirty="0" smtClean="0"/>
              <a:t>rd</a:t>
            </a:r>
            <a:r>
              <a:rPr lang="en-US" sz="3600" dirty="0" smtClean="0"/>
              <a:t> sessions of the Texas Legislature.</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140200"/>
            <a:ext cx="3505200" cy="2336800"/>
          </a:xfrm>
          <a:prstGeom prst="rect">
            <a:avLst/>
          </a:prstGeom>
          <a:effectLst>
            <a:softEdge rad="635000"/>
          </a:effectLst>
        </p:spPr>
      </p:pic>
    </p:spTree>
    <p:extLst>
      <p:ext uri="{BB962C8B-B14F-4D97-AF65-F5344CB8AC3E}">
        <p14:creationId xmlns:p14="http://schemas.microsoft.com/office/powerpoint/2010/main" val="72176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
        <p:nvSpPr>
          <p:cNvPr id="3" name="Text Placeholder 2"/>
          <p:cNvSpPr>
            <a:spLocks noGrp="1"/>
          </p:cNvSpPr>
          <p:nvPr>
            <p:ph type="body" idx="1"/>
          </p:nvPr>
        </p:nvSpPr>
        <p:spPr/>
        <p:txBody>
          <a:bodyPr>
            <a:noAutofit/>
          </a:bodyPr>
          <a:lstStyle/>
          <a:p>
            <a:r>
              <a:rPr lang="en-US" sz="3200" dirty="0" smtClean="0"/>
              <a:t>Appendix C</a:t>
            </a:r>
            <a:endParaRPr lang="en-US" sz="3200" dirty="0"/>
          </a:p>
        </p:txBody>
      </p:sp>
    </p:spTree>
    <p:extLst>
      <p:ext uri="{BB962C8B-B14F-4D97-AF65-F5344CB8AC3E}">
        <p14:creationId xmlns:p14="http://schemas.microsoft.com/office/powerpoint/2010/main" val="3184686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Questions and Answers</a:t>
            </a:r>
            <a:endParaRPr lang="en-US" sz="4400" dirty="0"/>
          </a:p>
        </p:txBody>
      </p:sp>
      <p:sp>
        <p:nvSpPr>
          <p:cNvPr id="3" name="Content Placeholder 2"/>
          <p:cNvSpPr>
            <a:spLocks noGrp="1"/>
          </p:cNvSpPr>
          <p:nvPr>
            <p:ph idx="1"/>
          </p:nvPr>
        </p:nvSpPr>
        <p:spPr>
          <a:xfrm>
            <a:off x="457200" y="2027237"/>
            <a:ext cx="8229600" cy="4373563"/>
          </a:xfrm>
        </p:spPr>
        <p:txBody>
          <a:bodyPr>
            <a:normAutofit/>
          </a:bodyPr>
          <a:lstStyle/>
          <a:p>
            <a:pPr marL="114300" indent="0">
              <a:buNone/>
            </a:pPr>
            <a:r>
              <a:rPr lang="en-US" sz="3600" dirty="0" smtClean="0"/>
              <a:t>This section provides information about various topics relevant to dyslexia and related disorders in a highly accessible question-and-answer format.</a:t>
            </a:r>
            <a:endParaRPr lang="en-US" sz="3600" dirty="0"/>
          </a:p>
        </p:txBody>
      </p:sp>
      <p:pic>
        <p:nvPicPr>
          <p:cNvPr id="2051" name="Picture 3" descr="C:\Users\gonzalezv\AppData\Local\Microsoft\Windows\Temporary Internet Files\Content.IE5\XM11LFP7\MP9004228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419600"/>
            <a:ext cx="2926080" cy="231648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0754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 for further Information</a:t>
            </a:r>
            <a:endParaRPr lang="en-US" dirty="0"/>
          </a:p>
        </p:txBody>
      </p:sp>
      <p:sp>
        <p:nvSpPr>
          <p:cNvPr id="3" name="Text Placeholder 2"/>
          <p:cNvSpPr>
            <a:spLocks noGrp="1"/>
          </p:cNvSpPr>
          <p:nvPr>
            <p:ph type="body" idx="1"/>
          </p:nvPr>
        </p:nvSpPr>
        <p:spPr/>
        <p:txBody>
          <a:bodyPr>
            <a:noAutofit/>
          </a:bodyPr>
          <a:lstStyle/>
          <a:p>
            <a:r>
              <a:rPr lang="en-US" sz="2800" dirty="0" smtClean="0"/>
              <a:t>Appendix D</a:t>
            </a:r>
            <a:endParaRPr lang="en-US" sz="2800" dirty="0"/>
          </a:p>
        </p:txBody>
      </p:sp>
    </p:spTree>
    <p:extLst>
      <p:ext uri="{BB962C8B-B14F-4D97-AF65-F5344CB8AC3E}">
        <p14:creationId xmlns:p14="http://schemas.microsoft.com/office/powerpoint/2010/main" val="2221581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Service Centers</a:t>
            </a:r>
            <a:endParaRPr lang="en-US" dirty="0"/>
          </a:p>
        </p:txBody>
      </p:sp>
      <p:pic>
        <p:nvPicPr>
          <p:cNvPr id="1026" name="Picture 2">
            <a:hlinkClick r:id="rId3"/>
          </p:cNvPr>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11617" t="15584" r="12577" b="6419"/>
          <a:stretch/>
        </p:blipFill>
        <p:spPr bwMode="auto">
          <a:xfrm>
            <a:off x="685800" y="1828800"/>
            <a:ext cx="7863840" cy="454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429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82</a:t>
            </a:r>
            <a:r>
              <a:rPr lang="en-US" sz="4400" baseline="30000" dirty="0" smtClean="0"/>
              <a:t>nd</a:t>
            </a:r>
            <a:r>
              <a:rPr lang="en-US" sz="4400" dirty="0" smtClean="0"/>
              <a:t> and 83</a:t>
            </a:r>
            <a:r>
              <a:rPr lang="en-US" sz="4400" baseline="30000" dirty="0" smtClean="0"/>
              <a:t>rd</a:t>
            </a:r>
            <a:r>
              <a:rPr lang="en-US" sz="4400" dirty="0" smtClean="0"/>
              <a:t> Texas Legislative Sessions</a:t>
            </a:r>
            <a:endParaRPr lang="en-US" sz="4400" dirty="0"/>
          </a:p>
        </p:txBody>
      </p:sp>
      <p:sp>
        <p:nvSpPr>
          <p:cNvPr id="3" name="Content Placeholder 2"/>
          <p:cNvSpPr>
            <a:spLocks noGrp="1"/>
          </p:cNvSpPr>
          <p:nvPr>
            <p:ph idx="1"/>
          </p:nvPr>
        </p:nvSpPr>
        <p:spPr>
          <a:xfrm>
            <a:off x="457200" y="1951037"/>
            <a:ext cx="8229600" cy="4373563"/>
          </a:xfrm>
        </p:spPr>
        <p:txBody>
          <a:bodyPr>
            <a:normAutofit/>
          </a:bodyPr>
          <a:lstStyle/>
          <a:p>
            <a:r>
              <a:rPr lang="en-US" sz="3200" dirty="0" smtClean="0"/>
              <a:t>TEC §21.044(c)(2)</a:t>
            </a:r>
          </a:p>
          <a:p>
            <a:r>
              <a:rPr lang="en-US" sz="3200" dirty="0" smtClean="0"/>
              <a:t>TEC §21.054(b) and TAC §232.11</a:t>
            </a:r>
          </a:p>
          <a:p>
            <a:r>
              <a:rPr lang="en-US" sz="3200" dirty="0" smtClean="0"/>
              <a:t>TEC §28.021(b)</a:t>
            </a:r>
          </a:p>
          <a:p>
            <a:r>
              <a:rPr lang="en-US" sz="3200" dirty="0" smtClean="0"/>
              <a:t>TEC §38.003(b-1) and TEC §51.9701</a:t>
            </a:r>
          </a:p>
          <a:p>
            <a:r>
              <a:rPr lang="en-US" sz="3200" dirty="0" smtClean="0"/>
              <a:t>TEC §38.0031</a:t>
            </a:r>
          </a:p>
          <a:p>
            <a:r>
              <a:rPr lang="en-US" sz="3200" dirty="0" smtClean="0"/>
              <a:t>TEC §42.006(a-1)</a:t>
            </a:r>
          </a:p>
          <a:p>
            <a:r>
              <a:rPr lang="en-US" sz="3200" dirty="0" smtClean="0"/>
              <a:t>TAC §230.23</a:t>
            </a:r>
            <a:endParaRPr lang="en-US" sz="3200" dirty="0"/>
          </a:p>
        </p:txBody>
      </p:sp>
    </p:spTree>
    <p:extLst>
      <p:ext uri="{BB962C8B-B14F-4D97-AF65-F5344CB8AC3E}">
        <p14:creationId xmlns:p14="http://schemas.microsoft.com/office/powerpoint/2010/main" val="3007772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Associated Terms and Bibliography</a:t>
            </a:r>
            <a:endParaRPr lang="en-US" dirty="0"/>
          </a:p>
        </p:txBody>
      </p:sp>
      <p:sp>
        <p:nvSpPr>
          <p:cNvPr id="3" name="Text Placeholder 2"/>
          <p:cNvSpPr>
            <a:spLocks noGrp="1"/>
          </p:cNvSpPr>
          <p:nvPr>
            <p:ph type="body" idx="1"/>
          </p:nvPr>
        </p:nvSpPr>
        <p:spPr/>
        <p:txBody>
          <a:bodyPr>
            <a:normAutofit/>
          </a:bodyPr>
          <a:lstStyle/>
          <a:p>
            <a:r>
              <a:rPr lang="en-US" sz="2800" dirty="0" smtClean="0"/>
              <a:t>Appendices E &amp; F</a:t>
            </a:r>
            <a:endParaRPr lang="en-US" sz="2800" dirty="0"/>
          </a:p>
        </p:txBody>
      </p:sp>
    </p:spTree>
    <p:extLst>
      <p:ext uri="{BB962C8B-B14F-4D97-AF65-F5344CB8AC3E}">
        <p14:creationId xmlns:p14="http://schemas.microsoft.com/office/powerpoint/2010/main" val="42136690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Postsecondary education</a:t>
            </a:r>
            <a:endParaRPr lang="en-US" dirty="0"/>
          </a:p>
        </p:txBody>
      </p:sp>
      <p:sp>
        <p:nvSpPr>
          <p:cNvPr id="3" name="Text Placeholder 2"/>
          <p:cNvSpPr>
            <a:spLocks noGrp="1"/>
          </p:cNvSpPr>
          <p:nvPr>
            <p:ph type="body" idx="1"/>
          </p:nvPr>
        </p:nvSpPr>
        <p:spPr/>
        <p:txBody>
          <a:bodyPr>
            <a:normAutofit/>
          </a:bodyPr>
          <a:lstStyle/>
          <a:p>
            <a:r>
              <a:rPr lang="en-US" sz="2800" dirty="0" smtClean="0"/>
              <a:t>Appendix G</a:t>
            </a:r>
            <a:endParaRPr lang="en-US" sz="2800" dirty="0"/>
          </a:p>
        </p:txBody>
      </p:sp>
    </p:spTree>
    <p:extLst>
      <p:ext uri="{BB962C8B-B14F-4D97-AF65-F5344CB8AC3E}">
        <p14:creationId xmlns:p14="http://schemas.microsoft.com/office/powerpoint/2010/main" val="25023091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 and </a:t>
            </a:r>
            <a:br>
              <a:rPr lang="en-US" dirty="0" smtClean="0"/>
            </a:br>
            <a:r>
              <a:rPr lang="en-US" dirty="0" smtClean="0"/>
              <a:t>ADA AA 2008</a:t>
            </a:r>
            <a:endParaRPr lang="en-US" dirty="0"/>
          </a:p>
        </p:txBody>
      </p:sp>
      <p:sp>
        <p:nvSpPr>
          <p:cNvPr id="3" name="Text Placeholder 2"/>
          <p:cNvSpPr>
            <a:spLocks noGrp="1"/>
          </p:cNvSpPr>
          <p:nvPr>
            <p:ph type="body" idx="1"/>
          </p:nvPr>
        </p:nvSpPr>
        <p:spPr/>
        <p:txBody>
          <a:bodyPr>
            <a:normAutofit/>
          </a:bodyPr>
          <a:lstStyle/>
          <a:p>
            <a:r>
              <a:rPr lang="en-US" sz="2800" dirty="0" smtClean="0"/>
              <a:t>Appendix H</a:t>
            </a:r>
            <a:endParaRPr lang="en-US" sz="2800" dirty="0"/>
          </a:p>
        </p:txBody>
      </p:sp>
    </p:spTree>
    <p:extLst>
      <p:ext uri="{BB962C8B-B14F-4D97-AF65-F5344CB8AC3E}">
        <p14:creationId xmlns:p14="http://schemas.microsoft.com/office/powerpoint/2010/main" val="20386164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Dyslexia Law</a:t>
            </a:r>
            <a:endParaRPr lang="en-US" dirty="0"/>
          </a:p>
        </p:txBody>
      </p:sp>
      <p:sp>
        <p:nvSpPr>
          <p:cNvPr id="3" name="Text Placeholder 2"/>
          <p:cNvSpPr>
            <a:spLocks noGrp="1"/>
          </p:cNvSpPr>
          <p:nvPr>
            <p:ph type="body" idx="1"/>
          </p:nvPr>
        </p:nvSpPr>
        <p:spPr/>
        <p:txBody>
          <a:bodyPr>
            <a:normAutofit/>
          </a:bodyPr>
          <a:lstStyle/>
          <a:p>
            <a:r>
              <a:rPr lang="en-US" sz="2800" dirty="0" smtClean="0"/>
              <a:t>Appendix I</a:t>
            </a:r>
            <a:endParaRPr lang="en-US" sz="2800" dirty="0"/>
          </a:p>
        </p:txBody>
      </p:sp>
    </p:spTree>
    <p:extLst>
      <p:ext uri="{BB962C8B-B14F-4D97-AF65-F5344CB8AC3E}">
        <p14:creationId xmlns:p14="http://schemas.microsoft.com/office/powerpoint/2010/main" val="29422877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4 Dyslexia Contact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07682252"/>
              </p:ext>
            </p:extLst>
          </p:nvPr>
        </p:nvGraphicFramePr>
        <p:xfrm>
          <a:off x="1524000" y="2590800"/>
          <a:ext cx="5933989" cy="3276600"/>
        </p:xfrm>
        <a:graphic>
          <a:graphicData uri="http://schemas.openxmlformats.org/drawingml/2006/table">
            <a:tbl>
              <a:tblPr>
                <a:tableStyleId>{073A0DAA-6AF3-43AB-8588-CEC1D06C72B9}</a:tableStyleId>
              </a:tblPr>
              <a:tblGrid>
                <a:gridCol w="5933989"/>
              </a:tblGrid>
              <a:tr h="3276600">
                <a:tc>
                  <a:txBody>
                    <a:bodyPr/>
                    <a:lstStyle/>
                    <a:p>
                      <a:pPr algn="ctr"/>
                      <a:endParaRPr lang="en-US" sz="2400" b="1" dirty="0" smtClean="0">
                        <a:solidFill>
                          <a:sysClr val="windowText" lastClr="000000"/>
                        </a:solidFill>
                        <a:latin typeface="Footlight MT Light" pitchFamily="18" charset="0"/>
                      </a:endParaRPr>
                    </a:p>
                    <a:p>
                      <a:pPr algn="ctr"/>
                      <a:endParaRPr lang="en-US" sz="2400" b="1" dirty="0" smtClean="0">
                        <a:solidFill>
                          <a:sysClr val="windowText" lastClr="000000"/>
                        </a:solidFill>
                        <a:latin typeface="Book Antiqua" panose="02040602050305030304" pitchFamily="18" charset="0"/>
                      </a:endParaRPr>
                    </a:p>
                    <a:p>
                      <a:pPr algn="ctr"/>
                      <a:r>
                        <a:rPr lang="en-US" sz="2400" b="1" dirty="0" smtClean="0">
                          <a:solidFill>
                            <a:sysClr val="windowText" lastClr="000000"/>
                          </a:solidFill>
                          <a:latin typeface="Book Antiqua" panose="02040602050305030304" pitchFamily="18" charset="0"/>
                        </a:rPr>
                        <a:t>Windy Clark, Ed.D. </a:t>
                      </a:r>
                    </a:p>
                    <a:p>
                      <a:pPr algn="ctr"/>
                      <a:r>
                        <a:rPr lang="en-US" sz="2400" b="1" dirty="0" smtClean="0">
                          <a:solidFill>
                            <a:sysClr val="windowText" lastClr="000000"/>
                          </a:solidFill>
                          <a:latin typeface="Book Antiqua" panose="02040602050305030304" pitchFamily="18" charset="0"/>
                        </a:rPr>
                        <a:t>Dyslexia Specialist</a:t>
                      </a:r>
                    </a:p>
                    <a:p>
                      <a:pPr algn="ctr"/>
                      <a:r>
                        <a:rPr lang="en-US" sz="2400" b="1" dirty="0" smtClean="0">
                          <a:solidFill>
                            <a:sysClr val="windowText" lastClr="000000"/>
                          </a:solidFill>
                          <a:latin typeface="Book Antiqua" panose="02040602050305030304" pitchFamily="18" charset="0"/>
                          <a:hlinkClick r:id="rId3"/>
                        </a:rPr>
                        <a:t>windy.clark@esc4.net</a:t>
                      </a:r>
                      <a:endParaRPr lang="en-US" sz="2400" b="1" dirty="0" smtClean="0">
                        <a:solidFill>
                          <a:sysClr val="windowText" lastClr="000000"/>
                        </a:solidFill>
                        <a:latin typeface="Book Antiqua" panose="02040602050305030304" pitchFamily="18" charset="0"/>
                      </a:endParaRPr>
                    </a:p>
                    <a:p>
                      <a:pPr algn="ctr"/>
                      <a:endParaRPr lang="en-US" sz="2400" b="1" dirty="0" smtClean="0">
                        <a:solidFill>
                          <a:sysClr val="windowText" lastClr="000000"/>
                        </a:solidFill>
                        <a:latin typeface="Book Antiqua" panose="02040602050305030304" pitchFamily="18" charset="0"/>
                      </a:endParaRPr>
                    </a:p>
                    <a:p>
                      <a:endParaRPr lang="en-US" dirty="0"/>
                    </a:p>
                  </a:txBody>
                  <a:tcPr/>
                </a:tc>
              </a:tr>
            </a:tbl>
          </a:graphicData>
        </a:graphic>
      </p:graphicFrame>
    </p:spTree>
    <p:extLst>
      <p:ext uri="{BB962C8B-B14F-4D97-AF65-F5344CB8AC3E}">
        <p14:creationId xmlns:p14="http://schemas.microsoft.com/office/powerpoint/2010/main" val="8227746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5486400"/>
          </a:xfrm>
        </p:spPr>
        <p:txBody>
          <a:bodyPr/>
          <a:lstStyle/>
          <a:p>
            <a:pPr marL="114300" indent="0">
              <a:buNone/>
            </a:pPr>
            <a:r>
              <a:rPr lang="en-US" dirty="0">
                <a:latin typeface="Century Gothic" panose="020B0502020202020204" pitchFamily="34" charset="0"/>
              </a:rPr>
              <a:t>It is the policy of Region 10 Education Service Center not to discriminate on the basis of race, color, national origin, gender or handicap in its vocational programs, services or activities as required by Title VI of the Civil Rights Act of 1964, as amended; Title IX of the Education Amendments of 1972; and Section 503 and 504 of the Rehabilitation Act of 1973, as amended. Region 10 Education Service Center will take steps to ensure that lack of English language skills will not be a barrier to admission and participation in all educational programs and services.</a:t>
            </a:r>
          </a:p>
          <a:p>
            <a:pPr marL="11430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219" y="457200"/>
            <a:ext cx="4541529" cy="961646"/>
          </a:xfrm>
          <a:prstGeom prst="rect">
            <a:avLst/>
          </a:prstGeom>
        </p:spPr>
      </p:pic>
    </p:spTree>
    <p:extLst>
      <p:ext uri="{BB962C8B-B14F-4D97-AF65-F5344CB8AC3E}">
        <p14:creationId xmlns:p14="http://schemas.microsoft.com/office/powerpoint/2010/main" val="2862125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pPr marL="0" lvl="0" indent="0">
              <a:lnSpc>
                <a:spcPct val="170000"/>
              </a:lnSpc>
              <a:buClrTx/>
              <a:buNone/>
              <a:defRPr/>
            </a:pPr>
            <a:r>
              <a:rPr lang="en-US" sz="4400" b="1" dirty="0">
                <a:solidFill>
                  <a:prstClr val="black"/>
                </a:solidFill>
                <a:latin typeface="Century Gothic" panose="020B0502020202020204" pitchFamily="34" charset="0"/>
              </a:rPr>
              <a:t>Copyright © Texas Education Agency, 2014. </a:t>
            </a:r>
            <a:r>
              <a:rPr lang="en-US" sz="4400" dirty="0">
                <a:solidFill>
                  <a:prstClr val="black"/>
                </a:solidFill>
                <a:latin typeface="Century Gothic" panose="020B0502020202020204" pitchFamily="34" charset="0"/>
              </a:rPr>
              <a:t>These Materials are copyrighted © and trademarked ™ as the property of the Texas Education Agency (TEA) and may not be reproduced without the express written permission of TEA, except under the following conditions:</a:t>
            </a:r>
          </a:p>
          <a:p>
            <a:pPr marL="457200" lvl="0" indent="-277813">
              <a:lnSpc>
                <a:spcPct val="170000"/>
              </a:lnSpc>
              <a:buClrTx/>
              <a:buNone/>
              <a:defRPr/>
            </a:pPr>
            <a:r>
              <a:rPr lang="en-US" sz="4400" dirty="0">
                <a:solidFill>
                  <a:prstClr val="black"/>
                </a:solidFill>
                <a:latin typeface="Century Gothic" panose="020B0502020202020204" pitchFamily="34" charset="0"/>
              </a:rPr>
              <a:t>1)  Texas public school districts, charter schools, and Education Service Centers may reproduce and use copies of the Materials and Related Materials for the districts’ and schools’ educational use without obtaining permission from TEA.</a:t>
            </a:r>
          </a:p>
          <a:p>
            <a:pPr marL="457200" lvl="0" indent="-277813">
              <a:lnSpc>
                <a:spcPct val="170000"/>
              </a:lnSpc>
              <a:buClrTx/>
              <a:buNone/>
              <a:defRPr/>
            </a:pPr>
            <a:r>
              <a:rPr lang="en-US" sz="4400" dirty="0">
                <a:solidFill>
                  <a:prstClr val="black"/>
                </a:solidFill>
                <a:latin typeface="Century Gothic" panose="020B0502020202020204" pitchFamily="34" charset="0"/>
              </a:rPr>
              <a:t>2)  Residents of the state of Texas may reproduce and use copies of the Materials and Related Materials for individual personal use only, without obtaining written permission of TEA.</a:t>
            </a:r>
          </a:p>
          <a:p>
            <a:pPr marL="457200" lvl="0" indent="-277813">
              <a:lnSpc>
                <a:spcPct val="170000"/>
              </a:lnSpc>
              <a:buClrTx/>
              <a:buNone/>
              <a:defRPr/>
            </a:pPr>
            <a:r>
              <a:rPr lang="en-US" sz="4400" dirty="0">
                <a:solidFill>
                  <a:prstClr val="black"/>
                </a:solidFill>
                <a:latin typeface="Century Gothic" panose="020B0502020202020204" pitchFamily="34" charset="0"/>
              </a:rPr>
              <a:t>3)  Any portion reproduced must be reproduced in its entirety and remain unedited, unaltered and unchanged in any way.</a:t>
            </a:r>
          </a:p>
          <a:p>
            <a:pPr marL="457200" lvl="0" indent="-277813">
              <a:lnSpc>
                <a:spcPct val="170000"/>
              </a:lnSpc>
              <a:buClrTx/>
              <a:buNone/>
              <a:defRPr/>
            </a:pPr>
            <a:r>
              <a:rPr lang="en-US" sz="4400" dirty="0">
                <a:solidFill>
                  <a:prstClr val="black"/>
                </a:solidFill>
                <a:latin typeface="Century Gothic" panose="020B0502020202020204" pitchFamily="34" charset="0"/>
              </a:rPr>
              <a:t>4)  No monetary charge can be made for the reproduced materials or any document containing them; however, a reasonable charge to cover only the cost of reproduction and distribution may be charged.</a:t>
            </a:r>
          </a:p>
          <a:p>
            <a:pPr marL="0" lvl="0" indent="0">
              <a:lnSpc>
                <a:spcPct val="170000"/>
              </a:lnSpc>
              <a:buClrTx/>
              <a:buNone/>
              <a:defRPr/>
            </a:pPr>
            <a:r>
              <a:rPr lang="en-US" sz="4400" dirty="0">
                <a:solidFill>
                  <a:prstClr val="black"/>
                </a:solidFill>
                <a:latin typeface="Century Gothic" panose="020B0502020202020204" pitchFamily="34" charset="0"/>
              </a:rPr>
              <a:t>Private entities or persons located in Texas that are </a:t>
            </a:r>
            <a:r>
              <a:rPr lang="en-US" sz="4400" b="1" dirty="0">
                <a:solidFill>
                  <a:prstClr val="black"/>
                </a:solidFill>
                <a:latin typeface="Century Gothic" panose="020B0502020202020204" pitchFamily="34" charset="0"/>
              </a:rPr>
              <a:t>not</a:t>
            </a:r>
            <a:r>
              <a:rPr lang="en-US" sz="4400" dirty="0">
                <a:solidFill>
                  <a:prstClr val="black"/>
                </a:solidFill>
                <a:latin typeface="Century Gothic" panose="020B0502020202020204" pitchFamily="34" charset="0"/>
              </a:rPr>
              <a:t> Texas public school districts, Texas Education Service Centers, or Texas charter schools or any entity, whether public or private, educational or non-educational, located </a:t>
            </a:r>
            <a:r>
              <a:rPr lang="en-US" sz="4400" b="1" dirty="0">
                <a:solidFill>
                  <a:prstClr val="black"/>
                </a:solidFill>
                <a:latin typeface="Century Gothic" panose="020B0502020202020204" pitchFamily="34" charset="0"/>
              </a:rPr>
              <a:t>outside the state of Texas</a:t>
            </a:r>
            <a:r>
              <a:rPr lang="en-US" sz="4400" dirty="0">
                <a:solidFill>
                  <a:prstClr val="black"/>
                </a:solidFill>
                <a:latin typeface="Century Gothic" panose="020B0502020202020204" pitchFamily="34" charset="0"/>
              </a:rPr>
              <a:t> </a:t>
            </a:r>
            <a:r>
              <a:rPr lang="en-US" sz="4400" i="1" dirty="0">
                <a:solidFill>
                  <a:prstClr val="black"/>
                </a:solidFill>
                <a:latin typeface="Century Gothic" panose="020B0502020202020204" pitchFamily="34" charset="0"/>
              </a:rPr>
              <a:t>MUST</a:t>
            </a:r>
            <a:r>
              <a:rPr lang="en-US" sz="4400" dirty="0">
                <a:solidFill>
                  <a:prstClr val="black"/>
                </a:solidFill>
                <a:latin typeface="Century Gothic" panose="020B0502020202020204" pitchFamily="34" charset="0"/>
              </a:rPr>
              <a:t> obtain written approval from TEA and will be required to enter into a license agreement that may involve the payment of a licensing fee or a royalty.</a:t>
            </a:r>
          </a:p>
          <a:p>
            <a:pPr marL="0" lvl="0" indent="0">
              <a:lnSpc>
                <a:spcPct val="170000"/>
              </a:lnSpc>
              <a:buClrTx/>
              <a:buNone/>
              <a:defRPr/>
            </a:pPr>
            <a:r>
              <a:rPr lang="en-US" sz="4400" dirty="0">
                <a:solidFill>
                  <a:prstClr val="black"/>
                </a:solidFill>
                <a:latin typeface="Century Gothic" panose="020B0502020202020204" pitchFamily="34" charset="0"/>
              </a:rPr>
              <a:t>For information contact: Office of Copyrights, Trademarks, License Agreements, and Royalties, Texas Education Agency, 1701 N. Congress Ave., Austin, TX  78701-1494; phone 512-463-9041; email </a:t>
            </a:r>
            <a:r>
              <a:rPr lang="en-US" sz="4400" dirty="0">
                <a:solidFill>
                  <a:prstClr val="black"/>
                </a:solidFill>
                <a:latin typeface="Century Gothic" panose="020B0502020202020204" pitchFamily="34" charset="0"/>
                <a:hlinkClick r:id="rId2"/>
              </a:rPr>
              <a:t>copyrights@tea.state.tx.us</a:t>
            </a:r>
            <a:r>
              <a:rPr lang="en-US" sz="4400" dirty="0">
                <a:solidFill>
                  <a:prstClr val="black"/>
                </a:solidFill>
                <a:latin typeface="Century Gothic" panose="020B0502020202020204" pitchFamily="34" charset="0"/>
              </a:rPr>
              <a:t>.</a:t>
            </a:r>
          </a:p>
          <a:p>
            <a:endParaRPr lang="en-US" dirty="0"/>
          </a:p>
        </p:txBody>
      </p:sp>
      <p:pic>
        <p:nvPicPr>
          <p:cNvPr id="4" name="Picture 2" descr="Texas education agenc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18225"/>
            <a:ext cx="4072847" cy="120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236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456" y="3200399"/>
            <a:ext cx="7696200" cy="1295401"/>
          </a:xfrm>
        </p:spPr>
        <p:txBody>
          <a:bodyPr/>
          <a:lstStyle/>
          <a:p>
            <a:r>
              <a:rPr lang="en-US" sz="3600" dirty="0" smtClean="0"/>
              <a:t>Definitions and Characteristics of Dyslexia</a:t>
            </a:r>
            <a:endParaRPr lang="en-US" sz="3600" dirty="0"/>
          </a:p>
        </p:txBody>
      </p:sp>
      <p:sp>
        <p:nvSpPr>
          <p:cNvPr id="3" name="Text Placeholder 2"/>
          <p:cNvSpPr>
            <a:spLocks noGrp="1"/>
          </p:cNvSpPr>
          <p:nvPr>
            <p:ph type="body" idx="1"/>
          </p:nvPr>
        </p:nvSpPr>
        <p:spPr/>
        <p:txBody>
          <a:bodyPr>
            <a:noAutofit/>
          </a:bodyPr>
          <a:lstStyle/>
          <a:p>
            <a:r>
              <a:rPr lang="en-US" sz="3600" dirty="0" smtClean="0"/>
              <a:t>Chapter I</a:t>
            </a:r>
            <a:endParaRPr lang="en-US" sz="3600" dirty="0"/>
          </a:p>
        </p:txBody>
      </p:sp>
    </p:spTree>
    <p:extLst>
      <p:ext uri="{BB962C8B-B14F-4D97-AF65-F5344CB8AC3E}">
        <p14:creationId xmlns:p14="http://schemas.microsoft.com/office/powerpoint/2010/main" val="1571412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8372"/>
            <a:ext cx="9144000" cy="1039427"/>
          </a:xfrm>
        </p:spPr>
        <p:txBody>
          <a:bodyPr>
            <a:noAutofit/>
          </a:bodyPr>
          <a:lstStyle/>
          <a:p>
            <a:r>
              <a:rPr lang="en-US" sz="4000" dirty="0" smtClean="0"/>
              <a:t>Definitions and Characteristics of Dyslexia</a:t>
            </a:r>
            <a:endParaRPr lang="en-US" sz="4000" dirty="0"/>
          </a:p>
        </p:txBody>
      </p:sp>
      <p:sp>
        <p:nvSpPr>
          <p:cNvPr id="3" name="Content Placeholder 2"/>
          <p:cNvSpPr>
            <a:spLocks noGrp="1"/>
          </p:cNvSpPr>
          <p:nvPr>
            <p:ph idx="1"/>
          </p:nvPr>
        </p:nvSpPr>
        <p:spPr/>
        <p:txBody>
          <a:bodyPr>
            <a:normAutofit/>
          </a:bodyPr>
          <a:lstStyle/>
          <a:p>
            <a:r>
              <a:rPr lang="en-US" sz="3200" dirty="0" smtClean="0"/>
              <a:t>Texas Education Code (TEC) §38.003 defines dyslexia and related disorders.</a:t>
            </a:r>
          </a:p>
          <a:p>
            <a:r>
              <a:rPr lang="en-US" sz="3200" dirty="0" smtClean="0"/>
              <a:t>The International Dyslexia Association (2002) defines dyslexia and secondary consequences.</a:t>
            </a:r>
            <a:endParaRPr lang="en-US" sz="3200" dirty="0"/>
          </a:p>
        </p:txBody>
      </p:sp>
      <p:pic>
        <p:nvPicPr>
          <p:cNvPr id="3074" name="Picture 2" descr="C:\Users\gonzalezv\AppData\Local\Microsoft\Windows\Temporary Internet Files\Content.IE5\ZYCSHAUQ\MP900430644[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37"/>
          <a:stretch/>
        </p:blipFill>
        <p:spPr bwMode="auto">
          <a:xfrm>
            <a:off x="5181600" y="4267200"/>
            <a:ext cx="3657600" cy="2390683"/>
          </a:xfrm>
          <a:prstGeom prst="rect">
            <a:avLst/>
          </a:prstGeom>
          <a:ln>
            <a:noFill/>
          </a:ln>
          <a:effectLst>
            <a:outerShdw blurRad="292100" dist="139700" dir="2700000" algn="tl" rotWithShape="0">
              <a:srgbClr val="333333">
                <a:alpha val="65000"/>
              </a:srgbClr>
            </a:outerShdw>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758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8372"/>
            <a:ext cx="9144000" cy="1039427"/>
          </a:xfrm>
        </p:spPr>
        <p:txBody>
          <a:bodyPr>
            <a:noAutofit/>
          </a:bodyPr>
          <a:lstStyle/>
          <a:p>
            <a:r>
              <a:rPr lang="en-US" sz="4000" dirty="0" smtClean="0"/>
              <a:t>Definitions and Characteristics of Dyslexia</a:t>
            </a:r>
            <a:endParaRPr lang="en-US" sz="4000" dirty="0"/>
          </a:p>
        </p:txBody>
      </p:sp>
      <p:sp>
        <p:nvSpPr>
          <p:cNvPr id="3" name="Content Placeholder 2"/>
          <p:cNvSpPr>
            <a:spLocks noGrp="1"/>
          </p:cNvSpPr>
          <p:nvPr>
            <p:ph idx="1"/>
          </p:nvPr>
        </p:nvSpPr>
        <p:spPr/>
        <p:txBody>
          <a:bodyPr>
            <a:normAutofit lnSpcReduction="10000"/>
          </a:bodyPr>
          <a:lstStyle/>
          <a:p>
            <a:pPr marL="114300" indent="0">
              <a:buNone/>
            </a:pPr>
            <a:r>
              <a:rPr lang="en-US" sz="3200" dirty="0" smtClean="0"/>
              <a:t>Individuals will demonstrate </a:t>
            </a:r>
            <a:r>
              <a:rPr lang="en-US" sz="3200" b="1" dirty="0" smtClean="0"/>
              <a:t>differences in degree of impairment </a:t>
            </a:r>
            <a:r>
              <a:rPr lang="en-US" sz="3200" dirty="0" smtClean="0"/>
              <a:t>for the following primary characteristics of dyslexia:</a:t>
            </a:r>
          </a:p>
          <a:p>
            <a:pPr lvl="1"/>
            <a:r>
              <a:rPr lang="en-US" sz="2800" dirty="0" smtClean="0"/>
              <a:t>Difficulty reading words in isolation</a:t>
            </a:r>
          </a:p>
          <a:p>
            <a:pPr lvl="1"/>
            <a:r>
              <a:rPr lang="en-US" sz="2800" dirty="0" smtClean="0"/>
              <a:t>Difficulty accurately decoding unfamiliar words</a:t>
            </a:r>
          </a:p>
          <a:p>
            <a:pPr lvl="1"/>
            <a:r>
              <a:rPr lang="en-US" sz="2800" dirty="0" smtClean="0"/>
              <a:t>Difficulty with oral reading</a:t>
            </a:r>
          </a:p>
          <a:p>
            <a:pPr lvl="1"/>
            <a:r>
              <a:rPr lang="en-US" sz="2800" dirty="0" smtClean="0"/>
              <a:t>Difficulty spelling</a:t>
            </a:r>
          </a:p>
          <a:p>
            <a:pPr lvl="1"/>
            <a:endParaRPr lang="en-US" dirty="0"/>
          </a:p>
          <a:p>
            <a:pPr marL="411480" lvl="1" indent="0">
              <a:buNone/>
            </a:pPr>
            <a:endParaRPr lang="en-US" dirty="0" smtClean="0"/>
          </a:p>
        </p:txBody>
      </p:sp>
    </p:spTree>
    <p:extLst>
      <p:ext uri="{BB962C8B-B14F-4D97-AF65-F5344CB8AC3E}">
        <p14:creationId xmlns:p14="http://schemas.microsoft.com/office/powerpoint/2010/main" val="138236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8372"/>
            <a:ext cx="9144000" cy="1039427"/>
          </a:xfrm>
        </p:spPr>
        <p:txBody>
          <a:bodyPr>
            <a:noAutofit/>
          </a:bodyPr>
          <a:lstStyle/>
          <a:p>
            <a:r>
              <a:rPr lang="en-US" sz="4000" dirty="0" smtClean="0"/>
              <a:t>Definitions and Characteristics of Dyslexia</a:t>
            </a:r>
            <a:endParaRPr lang="en-US" sz="4000" dirty="0"/>
          </a:p>
        </p:txBody>
      </p:sp>
      <p:sp>
        <p:nvSpPr>
          <p:cNvPr id="3" name="Content Placeholder 2"/>
          <p:cNvSpPr>
            <a:spLocks noGrp="1"/>
          </p:cNvSpPr>
          <p:nvPr>
            <p:ph idx="1"/>
          </p:nvPr>
        </p:nvSpPr>
        <p:spPr>
          <a:xfrm>
            <a:off x="457200" y="1752600"/>
            <a:ext cx="8229600" cy="4953000"/>
          </a:xfrm>
        </p:spPr>
        <p:txBody>
          <a:bodyPr>
            <a:normAutofit lnSpcReduction="10000"/>
          </a:bodyPr>
          <a:lstStyle/>
          <a:p>
            <a:pPr marL="114300" indent="0">
              <a:buNone/>
            </a:pPr>
            <a:r>
              <a:rPr lang="en-US" sz="3200" dirty="0" smtClean="0"/>
              <a:t>The primary characteristics of dyslexia are </a:t>
            </a:r>
            <a:r>
              <a:rPr lang="en-US" sz="3200" b="1" dirty="0" smtClean="0"/>
              <a:t>most often </a:t>
            </a:r>
            <a:r>
              <a:rPr lang="en-US" sz="3200" dirty="0" smtClean="0"/>
              <a:t>associated with the following:</a:t>
            </a:r>
          </a:p>
          <a:p>
            <a:pPr lvl="1"/>
            <a:r>
              <a:rPr lang="en-US" sz="2800" dirty="0" smtClean="0"/>
              <a:t>Segmenting, blending, and manipulating sounds</a:t>
            </a:r>
          </a:p>
          <a:p>
            <a:pPr lvl="1"/>
            <a:r>
              <a:rPr lang="en-US" sz="2800" dirty="0" smtClean="0"/>
              <a:t>Learning the names of letters and their associated sounds</a:t>
            </a:r>
          </a:p>
          <a:p>
            <a:pPr lvl="1"/>
            <a:r>
              <a:rPr lang="en-US" sz="2800" dirty="0" smtClean="0"/>
              <a:t>Holding information about sounds and words in memory</a:t>
            </a:r>
          </a:p>
          <a:p>
            <a:pPr lvl="1"/>
            <a:r>
              <a:rPr lang="en-US" sz="2800" dirty="0" smtClean="0"/>
              <a:t>Rapidly recalling the names of familiar objects, colors, or letters </a:t>
            </a:r>
          </a:p>
          <a:p>
            <a:pPr lvl="1"/>
            <a:endParaRPr lang="en-US" dirty="0"/>
          </a:p>
          <a:p>
            <a:pPr marL="411480" lvl="1" indent="0">
              <a:buNone/>
            </a:pPr>
            <a:endParaRPr lang="en-US" dirty="0" smtClean="0"/>
          </a:p>
        </p:txBody>
      </p:sp>
    </p:spTree>
    <p:extLst>
      <p:ext uri="{BB962C8B-B14F-4D97-AF65-F5344CB8AC3E}">
        <p14:creationId xmlns:p14="http://schemas.microsoft.com/office/powerpoint/2010/main" val="18093171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4034</TotalTime>
  <Words>4312</Words>
  <Application>Microsoft Office PowerPoint</Application>
  <PresentationFormat>On-screen Show (4:3)</PresentationFormat>
  <Paragraphs>450</Paragraphs>
  <Slides>56</Slides>
  <Notes>55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Apothecary</vt:lpstr>
      <vt:lpstr>The Dyslexia Handbook</vt:lpstr>
      <vt:lpstr>What We have learned</vt:lpstr>
      <vt:lpstr>Scavenger Hunt</vt:lpstr>
      <vt:lpstr>Handbook’s purpose</vt:lpstr>
      <vt:lpstr>82nd and 83rd Texas Legislative Sessions</vt:lpstr>
      <vt:lpstr>Definitions and Characteristics of Dyslexia</vt:lpstr>
      <vt:lpstr>Definitions and Characteristics of Dyslexia</vt:lpstr>
      <vt:lpstr>Definitions and Characteristics of Dyslexia</vt:lpstr>
      <vt:lpstr>Definitions and Characteristics of Dyslexia</vt:lpstr>
      <vt:lpstr>Sources of Information</vt:lpstr>
      <vt:lpstr>Think about it</vt:lpstr>
      <vt:lpstr>Definitions and Characteristics of Dyslexia</vt:lpstr>
      <vt:lpstr>Think about it</vt:lpstr>
      <vt:lpstr>Assessment and Identification</vt:lpstr>
      <vt:lpstr>Procedures for the Assessment and Identification of Students with Dyslexia</vt:lpstr>
      <vt:lpstr>Procedures for Assessment</vt:lpstr>
      <vt:lpstr>Procedures for Assessment</vt:lpstr>
      <vt:lpstr>Procedures for Assessment</vt:lpstr>
      <vt:lpstr>Procedures for Assessment</vt:lpstr>
      <vt:lpstr>Procedures for Assessment</vt:lpstr>
      <vt:lpstr>Procedures for Assessment</vt:lpstr>
      <vt:lpstr>Procedures for Identification</vt:lpstr>
      <vt:lpstr>Procedures for Identification</vt:lpstr>
      <vt:lpstr>Procedures for Identification</vt:lpstr>
      <vt:lpstr>Procedures for Identification</vt:lpstr>
      <vt:lpstr>Reevaluation for Dyslexia</vt:lpstr>
      <vt:lpstr>Instruction for Students with dyslexia</vt:lpstr>
      <vt:lpstr>Instruction</vt:lpstr>
      <vt:lpstr>Instruction</vt:lpstr>
      <vt:lpstr>Instruction</vt:lpstr>
      <vt:lpstr>Instruction</vt:lpstr>
      <vt:lpstr>Instruction</vt:lpstr>
      <vt:lpstr>Instruction</vt:lpstr>
      <vt:lpstr>Instruction</vt:lpstr>
      <vt:lpstr>Instructional Accommodations</vt:lpstr>
      <vt:lpstr>Instructional Accommodations</vt:lpstr>
      <vt:lpstr>Instructional Accommodations</vt:lpstr>
      <vt:lpstr>Instructional Accommodations</vt:lpstr>
      <vt:lpstr>Instructional accommodations</vt:lpstr>
      <vt:lpstr>Instruction</vt:lpstr>
      <vt:lpstr>PowerPoint Presentation</vt:lpstr>
      <vt:lpstr>Instruction</vt:lpstr>
      <vt:lpstr>Instruction</vt:lpstr>
      <vt:lpstr>Laws &amp; Rules</vt:lpstr>
      <vt:lpstr>Laws and Rules</vt:lpstr>
      <vt:lpstr>Questions and Answers</vt:lpstr>
      <vt:lpstr>Questions and Answers</vt:lpstr>
      <vt:lpstr>Contacts for further Information</vt:lpstr>
      <vt:lpstr>Education Service Centers</vt:lpstr>
      <vt:lpstr>Associated Terms and Bibliography</vt:lpstr>
      <vt:lpstr>Postsecondary education</vt:lpstr>
      <vt:lpstr>Section 504 and  ADA AA 2008</vt:lpstr>
      <vt:lpstr>History of Dyslexia Law</vt:lpstr>
      <vt:lpstr>Region 4 Dyslexia Contact</vt:lpstr>
      <vt:lpstr>PowerPoint Presentation</vt:lpstr>
      <vt:lpstr>PowerPoint Presentation</vt:lpstr>
    </vt:vector>
  </TitlesOfParts>
  <Company>Region 10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Dyslexia Handbook Revised July 2014</dc:title>
  <dc:creator>Virginia Gonzalez</dc:creator>
  <cp:lastModifiedBy>Windows User</cp:lastModifiedBy>
  <cp:revision>317</cp:revision>
  <dcterms:created xsi:type="dcterms:W3CDTF">2014-08-12T09:12:17Z</dcterms:created>
  <dcterms:modified xsi:type="dcterms:W3CDTF">2014-11-07T18:12:04Z</dcterms:modified>
</cp:coreProperties>
</file>